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70" r:id="rId2"/>
    <p:sldMasterId id="2147483660" r:id="rId3"/>
    <p:sldMasterId id="2147483680" r:id="rId4"/>
  </p:sldMasterIdLst>
  <p:sldIdLst>
    <p:sldId id="265" r:id="rId5"/>
    <p:sldId id="268" r:id="rId6"/>
    <p:sldId id="303" r:id="rId7"/>
    <p:sldId id="291" r:id="rId8"/>
    <p:sldId id="294" r:id="rId9"/>
    <p:sldId id="274" r:id="rId10"/>
    <p:sldId id="275" r:id="rId11"/>
    <p:sldId id="276" r:id="rId12"/>
    <p:sldId id="269" r:id="rId13"/>
    <p:sldId id="280" r:id="rId14"/>
    <p:sldId id="304" r:id="rId15"/>
    <p:sldId id="278" r:id="rId16"/>
    <p:sldId id="279" r:id="rId17"/>
    <p:sldId id="281" r:id="rId18"/>
    <p:sldId id="285" r:id="rId19"/>
    <p:sldId id="289" r:id="rId20"/>
    <p:sldId id="300" r:id="rId21"/>
    <p:sldId id="302" r:id="rId22"/>
    <p:sldId id="290" r:id="rId23"/>
    <p:sldId id="297" r:id="rId24"/>
    <p:sldId id="298" r:id="rId25"/>
    <p:sldId id="305" r:id="rId26"/>
    <p:sldId id="286" r:id="rId27"/>
    <p:sldId id="299" r:id="rId28"/>
    <p:sldId id="288" r:id="rId29"/>
    <p:sldId id="306" r:id="rId30"/>
    <p:sldId id="307" r:id="rId31"/>
    <p:sldId id="310" r:id="rId32"/>
    <p:sldId id="311" r:id="rId33"/>
    <p:sldId id="293" r:id="rId34"/>
    <p:sldId id="295" r:id="rId35"/>
    <p:sldId id="308" r:id="rId36"/>
    <p:sldId id="309" r:id="rId37"/>
    <p:sldId id="272" r:id="rId38"/>
    <p:sldId id="284" r:id="rId39"/>
    <p:sldId id="312" r:id="rId40"/>
    <p:sldId id="301" r:id="rId41"/>
    <p:sldId id="292" r:id="rId42"/>
    <p:sldId id="296" r:id="rId43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onsolas" panose="020B0609020204030204" pitchFamily="49" charset="0"/>
      <p:regular r:id="rId48"/>
      <p:bold r:id="rId49"/>
      <p:italic r:id="rId50"/>
      <p:boldItalic r:id="rId51"/>
    </p:embeddedFont>
    <p:embeddedFont>
      <p:font typeface="D2Coding" panose="020B0609020101020101" pitchFamily="49" charset="-127"/>
      <p:regular r:id="rId52"/>
      <p:bold r:id="rId53"/>
    </p:embeddedFont>
    <p:embeddedFont>
      <p:font typeface="Lucida Sans Typewriter" panose="020B0509030504030204" pitchFamily="49" charset="0"/>
      <p:regular r:id="rId54"/>
      <p:bold r:id="rId55"/>
      <p:italic r:id="rId56"/>
      <p:boldItalic r:id="rId57"/>
    </p:embeddedFont>
    <p:embeddedFont>
      <p:font typeface="Microsoft GothicNeo" panose="020B0500000101010101" pitchFamily="34" charset="-127"/>
      <p:regular r:id="rId58"/>
      <p:bold r:id="rId59"/>
    </p:embeddedFont>
    <p:embeddedFont>
      <p:font typeface="NanumGothic" panose="020D0604000000000000" pitchFamily="34" charset="-127"/>
      <p:regular r:id="rId60"/>
      <p:bold r:id="rId61"/>
    </p:embeddedFont>
    <p:embeddedFont>
      <p:font typeface="NANUMGOTHIC EXTRABOLD" panose="020D0604000000000000" pitchFamily="34" charset="-127"/>
      <p:bold r:id="rId62"/>
    </p:embeddedFont>
    <p:embeddedFont>
      <p:font typeface="Open Sans" panose="020B0606030504020204" pitchFamily="34" charset="0"/>
      <p:regular r:id="rId63"/>
      <p:bold r:id="rId64"/>
      <p:italic r:id="rId65"/>
      <p:boldItalic r:id="rId66"/>
    </p:embeddedFont>
    <p:embeddedFont>
      <p:font typeface="Open Sans Light" panose="020B0306030504020204" pitchFamily="34" charset="0"/>
      <p:regular r:id="rId67"/>
      <p: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시작" id="{A288F86C-F721-421F-9398-ED245F7EC286}">
          <p14:sldIdLst>
            <p14:sldId id="265"/>
          </p14:sldIdLst>
        </p14:section>
        <p14:section name="왜 윈도우 컨테이너를 사용하는가" id="{4C755FD4-515A-42E9-8FE4-D35111C1A123}">
          <p14:sldIdLst>
            <p14:sldId id="268"/>
            <p14:sldId id="303"/>
            <p14:sldId id="291"/>
            <p14:sldId id="294"/>
            <p14:sldId id="274"/>
            <p14:sldId id="275"/>
            <p14:sldId id="276"/>
          </p14:sldIdLst>
        </p14:section>
        <p14:section name="윈도우 컨테이너 개발 이해하기" id="{4247D5F3-D8EF-4E4F-AB62-3AD564EF35C6}">
          <p14:sldIdLst>
            <p14:sldId id="269"/>
            <p14:sldId id="280"/>
            <p14:sldId id="304"/>
            <p14:sldId id="278"/>
            <p14:sldId id="279"/>
          </p14:sldIdLst>
        </p14:section>
        <p14:section name="무료 윈도우 컨테이너 개발 환경 만들기" id="{41FD07A8-18B1-4015-B93B-3D77605F7FC5}">
          <p14:sldIdLst>
            <p14:sldId id="281"/>
            <p14:sldId id="285"/>
            <p14:sldId id="289"/>
            <p14:sldId id="300"/>
            <p14:sldId id="302"/>
            <p14:sldId id="290"/>
            <p14:sldId id="297"/>
            <p14:sldId id="298"/>
            <p14:sldId id="305"/>
          </p14:sldIdLst>
        </p14:section>
        <p14:section name="ASP.NET 웹 폼을 컨테이너에서 띄우기" id="{E072420E-D3A2-4840-A4B2-8C982D41A117}">
          <p14:sldIdLst>
            <p14:sldId id="286"/>
            <p14:sldId id="299"/>
            <p14:sldId id="288"/>
            <p14:sldId id="306"/>
            <p14:sldId id="307"/>
            <p14:sldId id="310"/>
            <p14:sldId id="311"/>
            <p14:sldId id="293"/>
            <p14:sldId id="295"/>
            <p14:sldId id="308"/>
            <p14:sldId id="309"/>
          </p14:sldIdLst>
        </p14:section>
        <p14:section name="더 고민해볼 부분" id="{01F9E4A2-1891-4917-A738-96714A7FF51D}">
          <p14:sldIdLst>
            <p14:sldId id="272"/>
            <p14:sldId id="284"/>
            <p14:sldId id="312"/>
            <p14:sldId id="301"/>
            <p14:sldId id="292"/>
          </p14:sldIdLst>
        </p14:section>
        <p14:section name="마무리" id="{E51BE090-2940-BC43-A033-21ABE3A48777}">
          <p14:sldIdLst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0548"/>
    <a:srgbClr val="1F1F1F"/>
    <a:srgbClr val="512BD4"/>
    <a:srgbClr val="B9AAEF"/>
    <a:srgbClr val="B9AAEE"/>
    <a:srgbClr val="190649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0B1A9B-F8F3-4AB3-92DF-84B5033DC60D}" v="2937" dt="2023-01-17T15:32:01.639"/>
    <p1510:client id="{E40F40EC-CF03-5B47-A85D-8935DDB75126}" v="34" dt="2023-01-17T12:52:13.7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53"/>
    <p:restoredTop sz="94687"/>
  </p:normalViewPr>
  <p:slideViewPr>
    <p:cSldViewPr snapToGrid="0">
      <p:cViewPr varScale="1">
        <p:scale>
          <a:sx n="110" d="100"/>
          <a:sy n="110" d="100"/>
        </p:scale>
        <p:origin x="48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5" Type="http://schemas.openxmlformats.org/officeDocument/2006/relationships/slide" Target="slides/slide1.xml"/><Relationship Id="rId61" Type="http://schemas.openxmlformats.org/officeDocument/2006/relationships/font" Target="fonts/font1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3.xml"/><Relationship Id="rId7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B67962-7DAD-27C7-AE18-58D126B02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730" y="4980549"/>
            <a:ext cx="9144000" cy="538309"/>
          </a:xfrm>
        </p:spPr>
        <p:txBody>
          <a:bodyPr>
            <a:noAutofit/>
          </a:bodyPr>
          <a:lstStyle>
            <a:lvl1pPr marL="0" indent="0" algn="l">
              <a:buNone/>
              <a:defRPr sz="2800" b="1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A8FB7-7F22-E380-1D31-221E2AC0BE88}"/>
              </a:ext>
            </a:extLst>
          </p:cNvPr>
          <p:cNvSpPr txBox="1"/>
          <p:nvPr userDrawn="1"/>
        </p:nvSpPr>
        <p:spPr>
          <a:xfrm>
            <a:off x="703730" y="2578125"/>
            <a:ext cx="47307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4800" b="1" i="0" dirty="0">
                <a:solidFill>
                  <a:schemeClr val="bg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.NET Conf 202</a:t>
            </a:r>
            <a:r>
              <a:rPr kumimoji="1" lang="en-US" altLang="ko-KR" sz="4800" b="1" i="0" dirty="0">
                <a:solidFill>
                  <a:schemeClr val="bg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3</a:t>
            </a:r>
            <a:endParaRPr kumimoji="1" lang="en-US" altLang="ko-Kore-KR" sz="4800" b="1" i="0" dirty="0">
              <a:solidFill>
                <a:schemeClr val="bg1"/>
              </a:solidFill>
              <a:latin typeface="NANUMGOTHIC EXTRABOLD" panose="020D0604000000000000" pitchFamily="34" charset="-127"/>
              <a:ea typeface="NANUMGOTHIC EXTRABOLD" panose="020D0604000000000000" pitchFamily="34" charset="-127"/>
            </a:endParaRPr>
          </a:p>
          <a:p>
            <a:r>
              <a:rPr kumimoji="1" lang="en-US" altLang="ko-Kore-KR" sz="4800" b="1" i="0" dirty="0">
                <a:solidFill>
                  <a:schemeClr val="bg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x Seoul</a:t>
            </a:r>
            <a:endParaRPr kumimoji="1" lang="ko-Kore-KR" altLang="en-US" sz="4800" b="1" i="0" dirty="0">
              <a:solidFill>
                <a:schemeClr val="bg1"/>
              </a:solidFill>
              <a:latin typeface="NANUMGOTHIC EXTRABOLD" panose="020D0604000000000000" pitchFamily="34" charset="-127"/>
              <a:ea typeface="NANUMGOTHIC EXTRABOLD" panose="020D0604000000000000" pitchFamily="34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28ACCA7-8F57-9D0D-313D-48274F1D8B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7764" y="1403510"/>
            <a:ext cx="3632200" cy="1054100"/>
          </a:xfrm>
          <a:prstGeom prst="rect">
            <a:avLst/>
          </a:prstGeom>
        </p:spPr>
      </p:pic>
      <p:cxnSp>
        <p:nvCxnSpPr>
          <p:cNvPr id="10" name="직선 연결선[R] 9">
            <a:extLst>
              <a:ext uri="{FF2B5EF4-FFF2-40B4-BE49-F238E27FC236}">
                <a16:creationId xmlns:a16="http://schemas.microsoft.com/office/drawing/2014/main" id="{4D1AA9C0-4BE5-B496-6376-92047F223283}"/>
              </a:ext>
            </a:extLst>
          </p:cNvPr>
          <p:cNvCxnSpPr/>
          <p:nvPr userDrawn="1"/>
        </p:nvCxnSpPr>
        <p:spPr>
          <a:xfrm>
            <a:off x="703730" y="4527274"/>
            <a:ext cx="696927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그림 14" descr="헬멧이(가) 표시된 사진&#10;&#10;자동 생성된 설명">
            <a:extLst>
              <a:ext uri="{FF2B5EF4-FFF2-40B4-BE49-F238E27FC236}">
                <a16:creationId xmlns:a16="http://schemas.microsoft.com/office/drawing/2014/main" id="{7E361B7E-77EC-CCD8-CEEC-2107FEA3E3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7253" y="2283048"/>
            <a:ext cx="9392478" cy="52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0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B67962-7DAD-27C7-AE18-58D126B02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730" y="4980549"/>
            <a:ext cx="9144000" cy="538309"/>
          </a:xfrm>
        </p:spPr>
        <p:txBody>
          <a:bodyPr>
            <a:noAutofit/>
          </a:bodyPr>
          <a:lstStyle>
            <a:lvl1pPr marL="0" indent="0" algn="l">
              <a:buNone/>
              <a:defRPr sz="2800" b="1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A8FB7-7F22-E380-1D31-221E2AC0BE88}"/>
              </a:ext>
            </a:extLst>
          </p:cNvPr>
          <p:cNvSpPr txBox="1"/>
          <p:nvPr userDrawn="1"/>
        </p:nvSpPr>
        <p:spPr>
          <a:xfrm>
            <a:off x="703730" y="2578125"/>
            <a:ext cx="47307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4800" b="1" i="0" dirty="0">
                <a:solidFill>
                  <a:schemeClr val="bg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.NET Conf 202</a:t>
            </a:r>
            <a:r>
              <a:rPr kumimoji="1" lang="en-US" altLang="ko-KR" sz="4800" b="1" i="0" dirty="0">
                <a:solidFill>
                  <a:schemeClr val="bg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3</a:t>
            </a:r>
            <a:endParaRPr kumimoji="1" lang="en-US" altLang="ko-Kore-KR" sz="4800" b="1" i="0" dirty="0">
              <a:solidFill>
                <a:schemeClr val="bg1"/>
              </a:solidFill>
              <a:latin typeface="NANUMGOTHIC EXTRABOLD" panose="020D0604000000000000" pitchFamily="34" charset="-127"/>
              <a:ea typeface="NANUMGOTHIC EXTRABOLD" panose="020D0604000000000000" pitchFamily="34" charset="-127"/>
            </a:endParaRPr>
          </a:p>
          <a:p>
            <a:r>
              <a:rPr kumimoji="1" lang="en-US" altLang="ko-Kore-KR" sz="4800" b="1" i="0" dirty="0">
                <a:solidFill>
                  <a:schemeClr val="bg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x Seoul</a:t>
            </a:r>
            <a:endParaRPr kumimoji="1" lang="ko-Kore-KR" altLang="en-US" sz="4800" b="1" i="0" dirty="0">
              <a:solidFill>
                <a:schemeClr val="bg1"/>
              </a:solidFill>
              <a:latin typeface="NANUMGOTHIC EXTRABOLD" panose="020D0604000000000000" pitchFamily="34" charset="-127"/>
              <a:ea typeface="NANUMGOTHIC EXTRABOLD" panose="020D0604000000000000" pitchFamily="34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28ACCA7-8F57-9D0D-313D-48274F1D8B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7764" y="1403510"/>
            <a:ext cx="3632200" cy="1054100"/>
          </a:xfrm>
          <a:prstGeom prst="rect">
            <a:avLst/>
          </a:prstGeom>
        </p:spPr>
      </p:pic>
      <p:cxnSp>
        <p:nvCxnSpPr>
          <p:cNvPr id="10" name="직선 연결선[R] 9">
            <a:extLst>
              <a:ext uri="{FF2B5EF4-FFF2-40B4-BE49-F238E27FC236}">
                <a16:creationId xmlns:a16="http://schemas.microsoft.com/office/drawing/2014/main" id="{4D1AA9C0-4BE5-B496-6376-92047F223283}"/>
              </a:ext>
            </a:extLst>
          </p:cNvPr>
          <p:cNvCxnSpPr/>
          <p:nvPr userDrawn="1"/>
        </p:nvCxnSpPr>
        <p:spPr>
          <a:xfrm>
            <a:off x="703730" y="4527274"/>
            <a:ext cx="696927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그림 14" descr="헬멧이(가) 표시된 사진&#10;&#10;자동 생성된 설명">
            <a:extLst>
              <a:ext uri="{FF2B5EF4-FFF2-40B4-BE49-F238E27FC236}">
                <a16:creationId xmlns:a16="http://schemas.microsoft.com/office/drawing/2014/main" id="{7E361B7E-77EC-CCD8-CEEC-2107FEA3E3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7253" y="2283048"/>
            <a:ext cx="9392478" cy="52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04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ing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24ACC4D-6C22-786F-EE96-E12EA0B91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3A32E-F292-BB75-B917-167F08F85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67962-7DAD-27C7-AE18-58D126B02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4492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1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25383B-3BB2-5B6A-5EFE-8EB8D73F9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02A9AB-AE88-89CB-1B76-390A6977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B9336-7CF9-6DBE-2B3F-9A8906D1B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8085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F66F68-C8E3-49DD-CD58-1CDF06036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888CE-A252-6263-30B8-0AF3FFE1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3F87-0131-7BA2-72D5-E08759DB3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B0771-0033-F9B5-EC49-F27E0C6D5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8039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3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807C16-CC92-2151-D639-06C0FE423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888CE-A252-6263-30B8-0AF3FFE1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3F87-0131-7BA2-72D5-E08759DB3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B0771-0033-F9B5-EC49-F27E0C6D5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9960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A3BFD12-5F2E-131D-2F93-A7BD75B46FE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944438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2963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Content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7C5E-F00D-A584-927A-EDDC069D0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58919"/>
            <a:ext cx="3266699" cy="40532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A815C-160E-630F-917E-D1559B6708A8}"/>
              </a:ext>
            </a:extLst>
          </p:cNvPr>
          <p:cNvSpPr/>
          <p:nvPr userDrawn="1"/>
        </p:nvSpPr>
        <p:spPr>
          <a:xfrm>
            <a:off x="4979324" y="0"/>
            <a:ext cx="7212676" cy="6858000"/>
          </a:xfrm>
          <a:prstGeom prst="rect">
            <a:avLst/>
          </a:prstGeom>
          <a:solidFill>
            <a:srgbClr val="190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72AE49C-04B7-ADCD-9CAF-F576C3D7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0"/>
            <a:ext cx="32666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1335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Image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7C5E-F00D-A584-927A-EDDC069D0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58919"/>
            <a:ext cx="3266699" cy="40532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A815C-160E-630F-917E-D1559B6708A8}"/>
              </a:ext>
            </a:extLst>
          </p:cNvPr>
          <p:cNvSpPr/>
          <p:nvPr userDrawn="1"/>
        </p:nvSpPr>
        <p:spPr>
          <a:xfrm>
            <a:off x="4979324" y="0"/>
            <a:ext cx="7212676" cy="6858000"/>
          </a:xfrm>
          <a:prstGeom prst="rect">
            <a:avLst/>
          </a:prstGeom>
          <a:solidFill>
            <a:srgbClr val="190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72AE49C-04B7-ADCD-9CAF-F576C3D7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0"/>
            <a:ext cx="32666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1577BE-79EA-EE78-8557-CDFFAFA41A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77736" y="0"/>
            <a:ext cx="7214264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53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12B8-84D1-44F9-EEFD-D4E46153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5BF4EB-139D-0215-28ED-1C6B388D0A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527175"/>
            <a:ext cx="10515600" cy="53308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958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339FA4-CB47-64F7-0DE2-D1AE4485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49A80658-64B2-8A16-A5D9-8E8038BBEA5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819275"/>
            <a:ext cx="10515600" cy="42989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51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B67962-7DAD-27C7-AE18-58D126B02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730" y="4980549"/>
            <a:ext cx="9144000" cy="538309"/>
          </a:xfrm>
        </p:spPr>
        <p:txBody>
          <a:bodyPr>
            <a:noAutofit/>
          </a:bodyPr>
          <a:lstStyle>
            <a:lvl1pPr marL="0" indent="0" algn="l">
              <a:buNone/>
              <a:defRPr sz="2800" b="1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A8FB7-7F22-E380-1D31-221E2AC0BE88}"/>
              </a:ext>
            </a:extLst>
          </p:cNvPr>
          <p:cNvSpPr txBox="1"/>
          <p:nvPr userDrawn="1"/>
        </p:nvSpPr>
        <p:spPr>
          <a:xfrm>
            <a:off x="703730" y="2578125"/>
            <a:ext cx="47307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4800" b="1" i="0" dirty="0">
                <a:solidFill>
                  <a:schemeClr val="bg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.NET Conf 202</a:t>
            </a:r>
            <a:r>
              <a:rPr kumimoji="1" lang="en-US" altLang="ko-KR" sz="4800" b="1" i="0" dirty="0">
                <a:solidFill>
                  <a:schemeClr val="bg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3</a:t>
            </a:r>
            <a:endParaRPr kumimoji="1" lang="en-US" altLang="ko-Kore-KR" sz="4800" b="1" i="0" dirty="0">
              <a:solidFill>
                <a:schemeClr val="bg1"/>
              </a:solidFill>
              <a:latin typeface="NANUMGOTHIC EXTRABOLD" panose="020D0604000000000000" pitchFamily="34" charset="-127"/>
              <a:ea typeface="NANUMGOTHIC EXTRABOLD" panose="020D0604000000000000" pitchFamily="34" charset="-127"/>
            </a:endParaRPr>
          </a:p>
          <a:p>
            <a:r>
              <a:rPr kumimoji="1" lang="en-US" altLang="ko-Kore-KR" sz="4800" b="1" i="0" dirty="0">
                <a:solidFill>
                  <a:schemeClr val="bg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x Seoul</a:t>
            </a:r>
            <a:endParaRPr kumimoji="1" lang="ko-Kore-KR" altLang="en-US" sz="4800" b="1" i="0" dirty="0">
              <a:solidFill>
                <a:schemeClr val="bg1"/>
              </a:solidFill>
              <a:latin typeface="NANUMGOTHIC EXTRABOLD" panose="020D0604000000000000" pitchFamily="34" charset="-127"/>
              <a:ea typeface="NANUMGOTHIC EXTRABOLD" panose="020D0604000000000000" pitchFamily="34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28ACCA7-8F57-9D0D-313D-48274F1D8B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7764" y="1403510"/>
            <a:ext cx="3632200" cy="1054100"/>
          </a:xfrm>
          <a:prstGeom prst="rect">
            <a:avLst/>
          </a:prstGeom>
        </p:spPr>
      </p:pic>
      <p:cxnSp>
        <p:nvCxnSpPr>
          <p:cNvPr id="10" name="직선 연결선[R] 9">
            <a:extLst>
              <a:ext uri="{FF2B5EF4-FFF2-40B4-BE49-F238E27FC236}">
                <a16:creationId xmlns:a16="http://schemas.microsoft.com/office/drawing/2014/main" id="{4D1AA9C0-4BE5-B496-6376-92047F223283}"/>
              </a:ext>
            </a:extLst>
          </p:cNvPr>
          <p:cNvCxnSpPr/>
          <p:nvPr userDrawn="1"/>
        </p:nvCxnSpPr>
        <p:spPr>
          <a:xfrm>
            <a:off x="703730" y="4527274"/>
            <a:ext cx="696927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 descr="헬멧이(가) 표시된 사진&#10;&#10;자동 생성된 설명">
            <a:extLst>
              <a:ext uri="{FF2B5EF4-FFF2-40B4-BE49-F238E27FC236}">
                <a16:creationId xmlns:a16="http://schemas.microsoft.com/office/drawing/2014/main" id="{FF20B4A1-2D79-F7AB-7CCD-D6190553F4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7253" y="2283048"/>
            <a:ext cx="9392478" cy="52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07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ing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24ACC4D-6C22-786F-EE96-E12EA0B91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3A32E-F292-BB75-B917-167F08F85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67962-7DAD-27C7-AE18-58D126B02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7983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ing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24ACC4D-6C22-786F-EE96-E12EA0B91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3A32E-F292-BB75-B917-167F08F85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67962-7DAD-27C7-AE18-58D126B02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4927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1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25383B-3BB2-5B6A-5EFE-8EB8D73F9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02A9AB-AE88-89CB-1B76-390A6977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B9336-7CF9-6DBE-2B3F-9A8906D1B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7056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F66F68-C8E3-49DD-CD58-1CDF06036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888CE-A252-6263-30B8-0AF3FFE1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3F87-0131-7BA2-72D5-E08759DB3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B0771-0033-F9B5-EC49-F27E0C6D5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9789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3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807C16-CC92-2151-D639-06C0FE423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888CE-A252-6263-30B8-0AF3FFE1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3F87-0131-7BA2-72D5-E08759DB3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B0771-0033-F9B5-EC49-F27E0C6D5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9960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A3BFD12-5F2E-131D-2F93-A7BD75B46FE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944438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3798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ContentArea">
    <p:bg>
      <p:bgPr>
        <a:solidFill>
          <a:srgbClr val="190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7C5E-F00D-A584-927A-EDDC069D0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58919"/>
            <a:ext cx="3266699" cy="40532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A815C-160E-630F-917E-D1559B6708A8}"/>
              </a:ext>
            </a:extLst>
          </p:cNvPr>
          <p:cNvSpPr/>
          <p:nvPr userDrawn="1"/>
        </p:nvSpPr>
        <p:spPr>
          <a:xfrm>
            <a:off x="4979324" y="0"/>
            <a:ext cx="7212676" cy="6858000"/>
          </a:xfrm>
          <a:prstGeom prst="rect">
            <a:avLst/>
          </a:prstGeom>
          <a:solidFill>
            <a:srgbClr val="190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72AE49C-04B7-ADCD-9CAF-F576C3D7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0"/>
            <a:ext cx="32666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7735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Image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7C5E-F00D-A584-927A-EDDC069D0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58919"/>
            <a:ext cx="3266699" cy="40532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A815C-160E-630F-917E-D1559B6708A8}"/>
              </a:ext>
            </a:extLst>
          </p:cNvPr>
          <p:cNvSpPr/>
          <p:nvPr userDrawn="1"/>
        </p:nvSpPr>
        <p:spPr>
          <a:xfrm>
            <a:off x="4979324" y="0"/>
            <a:ext cx="7212676" cy="6858000"/>
          </a:xfrm>
          <a:prstGeom prst="rect">
            <a:avLst/>
          </a:prstGeom>
          <a:solidFill>
            <a:srgbClr val="190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72AE49C-04B7-ADCD-9CAF-F576C3D7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0"/>
            <a:ext cx="32666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1577BE-79EA-EE78-8557-CDFFAFA41A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77736" y="0"/>
            <a:ext cx="7214264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72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12B8-84D1-44F9-EEFD-D4E46153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5BF4EB-139D-0215-28ED-1C6B388D0A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527175"/>
            <a:ext cx="10515600" cy="53308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14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339FA4-CB47-64F7-0DE2-D1AE4485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49A80658-64B2-8A16-A5D9-8E8038BBEA5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819275"/>
            <a:ext cx="10515600" cy="42989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66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B67962-7DAD-27C7-AE18-58D126B02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730" y="4980549"/>
            <a:ext cx="9144000" cy="538309"/>
          </a:xfr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A8FB7-7F22-E380-1D31-221E2AC0BE88}"/>
              </a:ext>
            </a:extLst>
          </p:cNvPr>
          <p:cNvSpPr txBox="1"/>
          <p:nvPr userDrawn="1"/>
        </p:nvSpPr>
        <p:spPr>
          <a:xfrm>
            <a:off x="703730" y="2578125"/>
            <a:ext cx="47307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4800" b="1" i="0" dirty="0">
                <a:solidFill>
                  <a:schemeClr val="tx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.NET Conf 202</a:t>
            </a:r>
            <a:r>
              <a:rPr kumimoji="1" lang="en-US" altLang="ko-KR" sz="4800" b="1" i="0" dirty="0">
                <a:solidFill>
                  <a:schemeClr val="tx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3</a:t>
            </a:r>
            <a:endParaRPr kumimoji="1" lang="en-US" altLang="ko-Kore-KR" sz="4800" b="1" i="0" dirty="0">
              <a:solidFill>
                <a:schemeClr val="tx1"/>
              </a:solidFill>
              <a:latin typeface="NANUMGOTHIC EXTRABOLD" panose="020D0604000000000000" pitchFamily="34" charset="-127"/>
              <a:ea typeface="NANUMGOTHIC EXTRABOLD" panose="020D0604000000000000" pitchFamily="34" charset="-127"/>
            </a:endParaRPr>
          </a:p>
          <a:p>
            <a:r>
              <a:rPr kumimoji="1" lang="en-US" altLang="ko-Kore-KR" sz="4800" b="1" i="0" dirty="0">
                <a:solidFill>
                  <a:schemeClr val="tx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x Seoul</a:t>
            </a:r>
            <a:endParaRPr kumimoji="1" lang="ko-Kore-KR" altLang="en-US" sz="4800" b="1" i="0" dirty="0">
              <a:solidFill>
                <a:schemeClr val="tx1"/>
              </a:solidFill>
              <a:latin typeface="NANUMGOTHIC EXTRABOLD" panose="020D0604000000000000" pitchFamily="34" charset="-127"/>
              <a:ea typeface="NANUMGOTHIC EXTRABOLD" panose="020D0604000000000000" pitchFamily="34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28ACCA7-8F57-9D0D-313D-48274F1D8B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7764" y="1403510"/>
            <a:ext cx="3632200" cy="1054100"/>
          </a:xfrm>
          <a:prstGeom prst="rect">
            <a:avLst/>
          </a:prstGeom>
        </p:spPr>
      </p:pic>
      <p:cxnSp>
        <p:nvCxnSpPr>
          <p:cNvPr id="10" name="직선 연결선[R] 9">
            <a:extLst>
              <a:ext uri="{FF2B5EF4-FFF2-40B4-BE49-F238E27FC236}">
                <a16:creationId xmlns:a16="http://schemas.microsoft.com/office/drawing/2014/main" id="{4D1AA9C0-4BE5-B496-6376-92047F223283}"/>
              </a:ext>
            </a:extLst>
          </p:cNvPr>
          <p:cNvCxnSpPr/>
          <p:nvPr userDrawn="1"/>
        </p:nvCxnSpPr>
        <p:spPr>
          <a:xfrm>
            <a:off x="703730" y="4527274"/>
            <a:ext cx="696927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 descr="헬멧이(가) 표시된 사진&#10;&#10;자동 생성된 설명">
            <a:extLst>
              <a:ext uri="{FF2B5EF4-FFF2-40B4-BE49-F238E27FC236}">
                <a16:creationId xmlns:a16="http://schemas.microsoft.com/office/drawing/2014/main" id="{FF20B4A1-2D79-F7AB-7CCD-D6190553F4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7253" y="2283048"/>
            <a:ext cx="9392478" cy="52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32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ing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24ACC4D-6C22-786F-EE96-E12EA0B91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3A32E-F292-BB75-B917-167F08F85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67962-7DAD-27C7-AE18-58D126B02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21765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1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25383B-3BB2-5B6A-5EFE-8EB8D73F9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02A9AB-AE88-89CB-1B76-390A6977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B9336-7CF9-6DBE-2B3F-9A8906D1B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854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1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25383B-3BB2-5B6A-5EFE-8EB8D73F9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02A9AB-AE88-89CB-1B76-390A6977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B9336-7CF9-6DBE-2B3F-9A8906D1B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5507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F66F68-C8E3-49DD-CD58-1CDF06036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888CE-A252-6263-30B8-0AF3FFE1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3F87-0131-7BA2-72D5-E08759DB3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B0771-0033-F9B5-EC49-F27E0C6D5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800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3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807C16-CC92-2151-D639-06C0FE423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888CE-A252-6263-30B8-0AF3FFE1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3F87-0131-7BA2-72D5-E08759DB3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B0771-0033-F9B5-EC49-F27E0C6D5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9960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A3BFD12-5F2E-131D-2F93-A7BD75B46FE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944438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998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ContentAre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7C5E-F00D-A584-927A-EDDC069D0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58919"/>
            <a:ext cx="3266699" cy="40532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A815C-160E-630F-917E-D1559B6708A8}"/>
              </a:ext>
            </a:extLst>
          </p:cNvPr>
          <p:cNvSpPr/>
          <p:nvPr userDrawn="1"/>
        </p:nvSpPr>
        <p:spPr>
          <a:xfrm>
            <a:off x="4979324" y="0"/>
            <a:ext cx="721267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72AE49C-04B7-ADCD-9CAF-F576C3D7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0"/>
            <a:ext cx="32666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4002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Image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7C5E-F00D-A584-927A-EDDC069D0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58919"/>
            <a:ext cx="3266699" cy="40532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A815C-160E-630F-917E-D1559B6708A8}"/>
              </a:ext>
            </a:extLst>
          </p:cNvPr>
          <p:cNvSpPr/>
          <p:nvPr userDrawn="1"/>
        </p:nvSpPr>
        <p:spPr>
          <a:xfrm>
            <a:off x="4979324" y="0"/>
            <a:ext cx="7212676" cy="6858000"/>
          </a:xfrm>
          <a:prstGeom prst="rect">
            <a:avLst/>
          </a:prstGeom>
          <a:solidFill>
            <a:srgbClr val="190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72AE49C-04B7-ADCD-9CAF-F576C3D7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0"/>
            <a:ext cx="32666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1577BE-79EA-EE78-8557-CDFFAFA41A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77736" y="0"/>
            <a:ext cx="7214264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85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12B8-84D1-44F9-EEFD-D4E46153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5BF4EB-139D-0215-28ED-1C6B388D0A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527175"/>
            <a:ext cx="10515600" cy="53308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420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339FA4-CB47-64F7-0DE2-D1AE4485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49A80658-64B2-8A16-A5D9-8E8038BBEA5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819275"/>
            <a:ext cx="10515600" cy="42989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1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F66F68-C8E3-49DD-CD58-1CDF06036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888CE-A252-6263-30B8-0AF3FFE1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3F87-0131-7BA2-72D5-E08759DB3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B0771-0033-F9B5-EC49-F27E0C6D5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9773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3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807C16-CC92-2151-D639-06C0FE423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888CE-A252-6263-30B8-0AF3FFE1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3F87-0131-7BA2-72D5-E08759DB3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B0771-0033-F9B5-EC49-F27E0C6D5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9960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A3BFD12-5F2E-131D-2F93-A7BD75B46FE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944438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3261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Content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7C5E-F00D-A584-927A-EDDC069D0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58919"/>
            <a:ext cx="3266699" cy="40532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A815C-160E-630F-917E-D1559B6708A8}"/>
              </a:ext>
            </a:extLst>
          </p:cNvPr>
          <p:cNvSpPr/>
          <p:nvPr userDrawn="1"/>
        </p:nvSpPr>
        <p:spPr>
          <a:xfrm>
            <a:off x="4979324" y="0"/>
            <a:ext cx="7212676" cy="6858000"/>
          </a:xfrm>
          <a:prstGeom prst="rect">
            <a:avLst/>
          </a:prstGeom>
          <a:solidFill>
            <a:srgbClr val="190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72AE49C-04B7-ADCD-9CAF-F576C3D7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0"/>
            <a:ext cx="32666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8124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Image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7C5E-F00D-A584-927A-EDDC069D0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58919"/>
            <a:ext cx="3266699" cy="40532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A815C-160E-630F-917E-D1559B6708A8}"/>
              </a:ext>
            </a:extLst>
          </p:cNvPr>
          <p:cNvSpPr/>
          <p:nvPr userDrawn="1"/>
        </p:nvSpPr>
        <p:spPr>
          <a:xfrm>
            <a:off x="4979324" y="0"/>
            <a:ext cx="7212676" cy="6858000"/>
          </a:xfrm>
          <a:prstGeom prst="rect">
            <a:avLst/>
          </a:prstGeom>
          <a:solidFill>
            <a:srgbClr val="190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72AE49C-04B7-ADCD-9CAF-F576C3D7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0"/>
            <a:ext cx="32666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1577BE-79EA-EE78-8557-CDFFAFA41A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77736" y="0"/>
            <a:ext cx="7214264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52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12B8-84D1-44F9-EEFD-D4E46153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5BF4EB-139D-0215-28ED-1C6B388D0A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527175"/>
            <a:ext cx="10515600" cy="53308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794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339FA4-CB47-64F7-0DE2-D1AE4485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49A80658-64B2-8A16-A5D9-8E8038BBEA5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819275"/>
            <a:ext cx="10515600" cy="42989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74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90A6E38-821E-3B3B-D008-13ECE0BA050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77048C-E359-F66D-AD4D-97D47FB3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C945F-7803-9CF7-4561-E707D977A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AD0B5-411C-DD37-3DE1-D299F9DA7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Open Sans" pitchFamily="2" charset="0"/>
                <a:cs typeface="Open Sans" pitchFamily="2" charset="0"/>
              </a:defRPr>
            </a:lvl1pPr>
          </a:lstStyle>
          <a:p>
            <a:fld id="{5ECCB86A-3665-5147-BAC9-7BEF9D6DEA03}" type="datetimeFigureOut">
              <a:rPr lang="en-US" smtClean="0"/>
              <a:pPr/>
              <a:t>1/19/23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852EC-6A60-0D42-A9E9-DDECCBDFB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Open Sans" pitchFamily="2" charset="0"/>
                <a:cs typeface="Open Sans" pitchFamily="2" charset="0"/>
              </a:defRPr>
            </a:lvl1pPr>
          </a:lstStyle>
          <a:p>
            <a:fld id="{AE28451E-F2BC-8240-B99D-B1C92C4392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Shape, icon, rectangle&#10;&#10;Description automatically generated">
            <a:extLst>
              <a:ext uri="{FF2B5EF4-FFF2-40B4-BE49-F238E27FC236}">
                <a16:creationId xmlns:a16="http://schemas.microsoft.com/office/drawing/2014/main" id="{16B77DA5-824E-FBA0-B882-81A183CEDA4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192000" y="0"/>
            <a:ext cx="9017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1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49" r:id="rId2"/>
    <p:sldLayoutId id="2147483650" r:id="rId3"/>
    <p:sldLayoutId id="2147483652" r:id="rId4"/>
    <p:sldLayoutId id="2147483657" r:id="rId5"/>
    <p:sldLayoutId id="2147483653" r:id="rId6"/>
    <p:sldLayoutId id="2147483658" r:id="rId7"/>
    <p:sldLayoutId id="2147483654" r:id="rId8"/>
    <p:sldLayoutId id="2147483655" r:id="rId9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spc="120" baseline="0">
          <a:solidFill>
            <a:schemeClr val="bg1"/>
          </a:solidFill>
          <a:latin typeface="Open Sans Light" pitchFamily="2" charset="0"/>
          <a:ea typeface="+mj-ea"/>
          <a:cs typeface="Open Sans Light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C637899-29F5-CF0D-BC06-464CFF1DBD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9939"/>
            <a:ext cx="12192000" cy="683812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77048C-E359-F66D-AD4D-97D47FB3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C945F-7803-9CF7-4561-E707D977A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AD0B5-411C-DD37-3DE1-D299F9DA7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Open Sans" pitchFamily="2" charset="0"/>
                <a:cs typeface="Open Sans" pitchFamily="2" charset="0"/>
              </a:defRPr>
            </a:lvl1pPr>
          </a:lstStyle>
          <a:p>
            <a:fld id="{5ECCB86A-3665-5147-BAC9-7BEF9D6DEA03}" type="datetimeFigureOut">
              <a:rPr lang="en-US" smtClean="0"/>
              <a:pPr/>
              <a:t>1/19/23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852EC-6A60-0D42-A9E9-DDECCBDFB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Open Sans" pitchFamily="2" charset="0"/>
                <a:cs typeface="Open Sans" pitchFamily="2" charset="0"/>
              </a:defRPr>
            </a:lvl1pPr>
          </a:lstStyle>
          <a:p>
            <a:fld id="{AE28451E-F2BC-8240-B99D-B1C92C4392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Shape, icon, rectangle&#10;&#10;Description automatically generated">
            <a:extLst>
              <a:ext uri="{FF2B5EF4-FFF2-40B4-BE49-F238E27FC236}">
                <a16:creationId xmlns:a16="http://schemas.microsoft.com/office/drawing/2014/main" id="{16B77DA5-824E-FBA0-B882-81A183CEDA4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192000" y="0"/>
            <a:ext cx="9017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3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spc="120" baseline="0">
          <a:solidFill>
            <a:schemeClr val="bg1"/>
          </a:solidFill>
          <a:latin typeface="Open Sans Light" pitchFamily="2" charset="0"/>
          <a:ea typeface="+mj-ea"/>
          <a:cs typeface="Open Sans Light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8EC2931D-4016-1793-9FDA-1F53693ACE7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7721" y="-1"/>
            <a:ext cx="12209721" cy="684806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77048C-E359-F66D-AD4D-97D47FB3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C945F-7803-9CF7-4561-E707D977A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AD0B5-411C-DD37-3DE1-D299F9DA7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Open Sans" pitchFamily="2" charset="0"/>
                <a:cs typeface="Open Sans" pitchFamily="2" charset="0"/>
              </a:defRPr>
            </a:lvl1pPr>
          </a:lstStyle>
          <a:p>
            <a:fld id="{5ECCB86A-3665-5147-BAC9-7BEF9D6DEA03}" type="datetimeFigureOut">
              <a:rPr lang="en-US" smtClean="0"/>
              <a:pPr/>
              <a:t>1/19/23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852EC-6A60-0D42-A9E9-DDECCBDFB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Open Sans" pitchFamily="2" charset="0"/>
                <a:cs typeface="Open Sans" pitchFamily="2" charset="0"/>
              </a:defRPr>
            </a:lvl1pPr>
          </a:lstStyle>
          <a:p>
            <a:fld id="{AE28451E-F2BC-8240-B99D-B1C92C4392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Shape, icon, rectangle&#10;&#10;Description automatically generated">
            <a:extLst>
              <a:ext uri="{FF2B5EF4-FFF2-40B4-BE49-F238E27FC236}">
                <a16:creationId xmlns:a16="http://schemas.microsoft.com/office/drawing/2014/main" id="{16B77DA5-824E-FBA0-B882-81A183CEDA4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192000" y="0"/>
            <a:ext cx="9017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0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spc="120" baseline="0">
          <a:solidFill>
            <a:schemeClr val="bg1"/>
          </a:solidFill>
          <a:latin typeface="Open Sans Light" pitchFamily="2" charset="0"/>
          <a:ea typeface="+mj-ea"/>
          <a:cs typeface="Open Sans Light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77048C-E359-F66D-AD4D-97D47FB3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C945F-7803-9CF7-4561-E707D977A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AD0B5-411C-DD37-3DE1-D299F9DA7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Open Sans" pitchFamily="2" charset="0"/>
                <a:cs typeface="Open Sans" pitchFamily="2" charset="0"/>
              </a:defRPr>
            </a:lvl1pPr>
          </a:lstStyle>
          <a:p>
            <a:fld id="{5ECCB86A-3665-5147-BAC9-7BEF9D6DEA03}" type="datetimeFigureOut">
              <a:rPr lang="en-US" smtClean="0"/>
              <a:pPr/>
              <a:t>1/19/23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852EC-6A60-0D42-A9E9-DDECCBDFB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Open Sans" pitchFamily="2" charset="0"/>
                <a:cs typeface="Open Sans" pitchFamily="2" charset="0"/>
              </a:defRPr>
            </a:lvl1pPr>
          </a:lstStyle>
          <a:p>
            <a:fld id="{AE28451E-F2BC-8240-B99D-B1C92C4392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Shape, icon, rectangle&#10;&#10;Description automatically generated">
            <a:extLst>
              <a:ext uri="{FF2B5EF4-FFF2-40B4-BE49-F238E27FC236}">
                <a16:creationId xmlns:a16="http://schemas.microsoft.com/office/drawing/2014/main" id="{16B77DA5-824E-FBA0-B882-81A183CEDA4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192000" y="0"/>
            <a:ext cx="9017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6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spc="120" baseline="0">
          <a:solidFill>
            <a:schemeClr val="tx1"/>
          </a:solidFill>
          <a:latin typeface="Open Sans Light" pitchFamily="2" charset="0"/>
          <a:ea typeface="+mj-ea"/>
          <a:cs typeface="Open Sans Light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+mn-ea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itchFamily="2" charset="0"/>
          <a:ea typeface="+mn-ea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itchFamily="2" charset="0"/>
          <a:ea typeface="+mn-ea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Open Sans" pitchFamily="2" charset="0"/>
          <a:ea typeface="+mn-ea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Open Sans" pitchFamily="2" charset="0"/>
          <a:ea typeface="+mn-ea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ko/%EC%82%AC%EC%A7%84/Dd6St65dfYw?utm_source=unsplash&amp;utm_medium=referral&amp;utm_content=creditCopyText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unsplash.com/@usmanyousaf?utm_source=unsplash&amp;utm_medium=referral&amp;utm_content=creditCopyText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56BB20A-49C9-FD36-2105-A386C3F9F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730" y="4980549"/>
            <a:ext cx="9144000" cy="1764635"/>
          </a:xfrm>
        </p:spPr>
        <p:txBody>
          <a:bodyPr/>
          <a:lstStyle/>
          <a:p>
            <a:r>
              <a:rPr lang="ko-KR" altLang="en-US" sz="2400" dirty="0"/>
              <a:t>윈도우 기반 서버를 클라우드 친화적으로 바꾸는 법</a:t>
            </a:r>
            <a:br>
              <a:rPr lang="en-US" altLang="ko-KR" sz="2400" dirty="0"/>
            </a:br>
            <a:r>
              <a:rPr lang="en-US" altLang="ko-KR" sz="2400" dirty="0"/>
              <a:t>(</a:t>
            </a:r>
            <a:r>
              <a:rPr lang="en-US" sz="2400" dirty="0"/>
              <a:t>feat. </a:t>
            </a:r>
            <a:r>
              <a:rPr lang="ko-KR" altLang="en-US" sz="2400" dirty="0"/>
              <a:t>윈도우 컨테이너</a:t>
            </a:r>
            <a:r>
              <a:rPr lang="en-US" altLang="ko-KR" sz="2400" dirty="0"/>
              <a:t>)</a:t>
            </a:r>
            <a:endParaRPr lang="en-US" sz="2400" dirty="0"/>
          </a:p>
          <a:p>
            <a:r>
              <a:rPr lang="ko-KR" altLang="en-US" sz="1600" dirty="0"/>
              <a:t>남정현 </a:t>
            </a:r>
            <a:r>
              <a:rPr lang="en-US" altLang="ko-KR" sz="1600" dirty="0"/>
              <a:t>/</a:t>
            </a:r>
            <a:r>
              <a:rPr lang="ko-KR" altLang="en-US" sz="1600" dirty="0"/>
              <a:t> </a:t>
            </a:r>
            <a:r>
              <a:rPr lang="ko-KR" altLang="en-US" sz="1600" dirty="0" err="1"/>
              <a:t>닷넷데브</a:t>
            </a:r>
            <a:r>
              <a:rPr lang="en-US" altLang="ko-KR" sz="1600" dirty="0"/>
              <a:t>,</a:t>
            </a:r>
            <a:r>
              <a:rPr lang="ko-KR" altLang="en-US" sz="1600" dirty="0"/>
              <a:t> </a:t>
            </a:r>
            <a:r>
              <a:rPr lang="en-US" altLang="ko-KR" sz="1600" dirty="0"/>
              <a:t>Microsoft Azure MVP, DEVSISTERS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8018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D3E14DC-307A-8E93-4FE9-C324F6E67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윈도우 컨테이너 체크리스트 </a:t>
            </a:r>
            <a:r>
              <a:rPr lang="en-US" altLang="ko-KR" dirty="0"/>
              <a:t>(</a:t>
            </a:r>
            <a:r>
              <a:rPr lang="ko-KR" altLang="en-US" dirty="0"/>
              <a:t>블랙리스트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9CF288E-C89C-9E70-0DE6-1FF178E37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000" dirty="0"/>
              <a:t>아래에 해당된다면 윈도우 컨테이너로 이식할 수 없습니다</a:t>
            </a:r>
            <a:r>
              <a:rPr lang="en-US" altLang="ko-KR" sz="2000" dirty="0"/>
              <a:t>.</a:t>
            </a:r>
            <a:r>
              <a:rPr lang="ko-KR" altLang="en-US" sz="2000" dirty="0"/>
              <a:t> 수정하거나</a:t>
            </a:r>
            <a:r>
              <a:rPr lang="en-US" altLang="ko-KR" sz="2000" dirty="0"/>
              <a:t>,</a:t>
            </a:r>
            <a:r>
              <a:rPr lang="ko-KR" altLang="en-US" sz="2000" dirty="0"/>
              <a:t> 기존 배포 방식을 그대로 써야 해요</a:t>
            </a:r>
            <a:r>
              <a:rPr lang="en-US" altLang="ko-KR" sz="2000" dirty="0"/>
              <a:t>.</a:t>
            </a:r>
          </a:p>
          <a:p>
            <a:r>
              <a:rPr lang="ko-KR" altLang="en-US" sz="2000" dirty="0"/>
              <a:t>윈도우 메시지 루프 </a:t>
            </a:r>
            <a:r>
              <a:rPr lang="en-US" altLang="ko-KR" sz="2000" dirty="0"/>
              <a:t>(</a:t>
            </a:r>
            <a:r>
              <a:rPr lang="en-US" altLang="ko-KR" sz="2000" dirty="0" err="1"/>
              <a:t>WndProc</a:t>
            </a:r>
            <a:r>
              <a:rPr lang="en-US" altLang="ko-KR" sz="2000" dirty="0"/>
              <a:t>)</a:t>
            </a:r>
            <a:r>
              <a:rPr lang="ko-KR" altLang="en-US" sz="2000" dirty="0"/>
              <a:t>에 의존하지 않습니다</a:t>
            </a:r>
            <a:r>
              <a:rPr lang="en-US" altLang="ko-KR" sz="2000" dirty="0"/>
              <a:t>.</a:t>
            </a:r>
          </a:p>
          <a:p>
            <a:r>
              <a:rPr lang="en-US" altLang="ko-KR" sz="2000" dirty="0"/>
              <a:t>DirectX</a:t>
            </a:r>
            <a:r>
              <a:rPr lang="ko-KR" altLang="en-US" sz="2000" dirty="0"/>
              <a:t> 그래픽</a:t>
            </a:r>
            <a:r>
              <a:rPr lang="en-US" altLang="ko-KR" sz="2000" dirty="0"/>
              <a:t>/</a:t>
            </a:r>
            <a:r>
              <a:rPr lang="ko-KR" altLang="en-US" sz="2000" dirty="0"/>
              <a:t>오디오 렌더링 </a:t>
            </a:r>
            <a:r>
              <a:rPr lang="en-US" altLang="ko-KR" sz="2000" dirty="0"/>
              <a:t>API</a:t>
            </a:r>
            <a:r>
              <a:rPr lang="ko-KR" altLang="en-US" sz="2000" dirty="0"/>
              <a:t>에 의존하지 않습니다</a:t>
            </a:r>
            <a:r>
              <a:rPr lang="en-US" altLang="ko-KR" sz="2000" dirty="0"/>
              <a:t>.</a:t>
            </a:r>
          </a:p>
          <a:p>
            <a:r>
              <a:rPr lang="ko-KR" altLang="en-US" sz="2000" dirty="0"/>
              <a:t>사용자와 상호 작용해야만 동작하는 프로그램이 아닙니다</a:t>
            </a:r>
            <a:r>
              <a:rPr lang="en-US" altLang="ko-KR" sz="2000" dirty="0"/>
              <a:t>. (</a:t>
            </a:r>
            <a:r>
              <a:rPr lang="ko-KR" altLang="en-US" sz="2000" dirty="0"/>
              <a:t>키보드</a:t>
            </a:r>
            <a:r>
              <a:rPr lang="en-US" altLang="ko-KR" sz="2000" dirty="0"/>
              <a:t>,</a:t>
            </a:r>
            <a:r>
              <a:rPr lang="ko-KR" altLang="en-US" sz="2000" dirty="0"/>
              <a:t> 마우스 입력 등</a:t>
            </a:r>
            <a:r>
              <a:rPr lang="en-US" altLang="ko-KR" sz="2000" dirty="0"/>
              <a:t>)</a:t>
            </a:r>
          </a:p>
          <a:p>
            <a:r>
              <a:rPr lang="ko-KR" altLang="en-US" sz="2000" dirty="0"/>
              <a:t>표준 출력 </a:t>
            </a:r>
            <a:r>
              <a:rPr lang="en-US" altLang="ko-KR" sz="2000" dirty="0"/>
              <a:t>(STDOUT)</a:t>
            </a:r>
            <a:r>
              <a:rPr lang="ko-KR" altLang="en-US" sz="2000" dirty="0"/>
              <a:t>이나 표준 오류 </a:t>
            </a:r>
            <a:r>
              <a:rPr lang="en-US" altLang="ko-KR" sz="2000" dirty="0"/>
              <a:t>(STDERR) </a:t>
            </a:r>
            <a:r>
              <a:rPr lang="ko-KR" altLang="en-US" sz="2000" dirty="0"/>
              <a:t>장치로 프로그램의 상태를 출력합니다</a:t>
            </a:r>
            <a:r>
              <a:rPr lang="en-US" altLang="ko-KR" sz="2000" dirty="0"/>
              <a:t>.</a:t>
            </a:r>
          </a:p>
          <a:p>
            <a:pPr lvl="1"/>
            <a:r>
              <a:rPr lang="ko-KR" altLang="en-US" sz="1800" dirty="0"/>
              <a:t>프로그램 로그 기록을 파일</a:t>
            </a:r>
            <a:r>
              <a:rPr lang="en-US" altLang="ko-KR" sz="1800" dirty="0"/>
              <a:t>,</a:t>
            </a:r>
            <a:r>
              <a:rPr lang="ko-KR" altLang="en-US" sz="1800" dirty="0"/>
              <a:t> 이벤트 로그</a:t>
            </a:r>
            <a:r>
              <a:rPr lang="en-US" altLang="ko-KR" sz="1800" dirty="0"/>
              <a:t>,</a:t>
            </a:r>
            <a:r>
              <a:rPr lang="ko-KR" altLang="en-US" sz="1800" dirty="0"/>
              <a:t> </a:t>
            </a:r>
            <a:r>
              <a:rPr lang="en-US" altLang="ko-KR" sz="1800" dirty="0"/>
              <a:t>WPA</a:t>
            </a:r>
            <a:r>
              <a:rPr lang="ko-KR" altLang="en-US" sz="1800" dirty="0"/>
              <a:t> 대신 </a:t>
            </a:r>
            <a:r>
              <a:rPr lang="en-US" altLang="ko-KR" sz="1800" dirty="0"/>
              <a:t>STDOUT</a:t>
            </a:r>
            <a:r>
              <a:rPr lang="ko-KR" altLang="en-US" sz="1800" dirty="0"/>
              <a:t>이나 </a:t>
            </a:r>
            <a:r>
              <a:rPr lang="en-US" altLang="ko-KR" sz="1800" dirty="0"/>
              <a:t>STDERR</a:t>
            </a:r>
            <a:r>
              <a:rPr lang="ko-KR" altLang="en-US" sz="1800" dirty="0"/>
              <a:t>로 쓰는 것을 권장</a:t>
            </a:r>
            <a:endParaRPr lang="en-US" altLang="ko-KR" sz="1800" dirty="0"/>
          </a:p>
          <a:p>
            <a:r>
              <a:rPr lang="ko-KR" altLang="en-US" sz="2000" dirty="0"/>
              <a:t>프로그램과 같이 배포되어야 하는 종속 구성 요소의 크기가 너무 크지 않습니다</a:t>
            </a:r>
            <a:r>
              <a:rPr lang="en-US" altLang="ko-KR" sz="2000" dirty="0"/>
              <a:t>.</a:t>
            </a:r>
          </a:p>
          <a:p>
            <a:pPr lvl="1"/>
            <a:r>
              <a:rPr lang="ko-KR" altLang="en-US" sz="1800" dirty="0"/>
              <a:t>보통 </a:t>
            </a:r>
            <a:r>
              <a:rPr lang="en-US" altLang="ko-KR" sz="1800" dirty="0"/>
              <a:t>3~4GiB</a:t>
            </a:r>
            <a:r>
              <a:rPr lang="ko-KR" altLang="en-US" sz="1800" dirty="0"/>
              <a:t>를 마지노선으로 생각하면 적당합니다</a:t>
            </a:r>
            <a:r>
              <a:rPr lang="en-US" altLang="ko-KR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6854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1CE4B5-C1D1-4D63-79F1-ACF696AE8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/>
              <a:t>그래서 어떤 애플리케이션을 주로 컨테이너로 만드나요</a:t>
            </a:r>
            <a:r>
              <a:rPr kumimoji="1" lang="en-US" altLang="ko-KR" dirty="0"/>
              <a:t>?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22882F0-2953-92C7-E7C0-3499E52F0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ko-KR" altLang="en-US" sz="2000" dirty="0"/>
              <a:t>대체로 다음과 같은 애플리케이션을 주로 배포합니다</a:t>
            </a:r>
            <a:r>
              <a:rPr kumimoji="1" lang="en-US" altLang="ko-KR" sz="2000" dirty="0"/>
              <a:t>.</a:t>
            </a:r>
          </a:p>
          <a:p>
            <a:r>
              <a:rPr kumimoji="1" lang="ko-KR" altLang="en-US" sz="2000" dirty="0"/>
              <a:t>네트워크 클라이언트 및 서버 프로그램</a:t>
            </a:r>
          </a:p>
          <a:p>
            <a:r>
              <a:rPr kumimoji="1" lang="en" altLang="ko-Kore-KR" sz="2000" dirty="0"/>
              <a:t>CI/CD </a:t>
            </a:r>
            <a:r>
              <a:rPr kumimoji="1" lang="ko-KR" altLang="en-US" sz="2000" dirty="0"/>
              <a:t>과정에서 쓰이는 컴파일러</a:t>
            </a:r>
            <a:r>
              <a:rPr kumimoji="1" lang="en-US" altLang="ko-KR" sz="2000" dirty="0"/>
              <a:t>, </a:t>
            </a:r>
            <a:r>
              <a:rPr kumimoji="1" lang="ko-KR" altLang="en-US" sz="2000" dirty="0"/>
              <a:t>빌드 도구</a:t>
            </a:r>
            <a:r>
              <a:rPr kumimoji="1" lang="en-US" altLang="ko-KR" sz="2000" dirty="0"/>
              <a:t>, </a:t>
            </a:r>
            <a:r>
              <a:rPr kumimoji="1" lang="en" altLang="ko-Kore-KR" sz="2000" dirty="0"/>
              <a:t>VM </a:t>
            </a:r>
            <a:r>
              <a:rPr kumimoji="1" lang="ko-KR" altLang="en-US" sz="2000" dirty="0"/>
              <a:t>런타임</a:t>
            </a:r>
            <a:endParaRPr kumimoji="1" lang="en-US" altLang="ko-KR" sz="2000" dirty="0"/>
          </a:p>
          <a:p>
            <a:pPr marL="0" indent="0">
              <a:buNone/>
            </a:pPr>
            <a:endParaRPr kumimoji="1" lang="en-US" altLang="ko-Kore-KR" sz="2000" dirty="0"/>
          </a:p>
          <a:p>
            <a:pPr marL="0" indent="0">
              <a:buNone/>
            </a:pPr>
            <a:r>
              <a:rPr kumimoji="1" lang="ko-Kore-KR" altLang="en-US" sz="2000" dirty="0"/>
              <a:t>지원되는</a:t>
            </a:r>
            <a:r>
              <a:rPr kumimoji="1" lang="ko-KR" altLang="en-US" sz="2000" dirty="0"/>
              <a:t> 언어는 매우 많고 다양합니다</a:t>
            </a:r>
            <a:r>
              <a:rPr kumimoji="1" lang="en-US" altLang="ko-KR" sz="2000" dirty="0"/>
              <a:t>.</a:t>
            </a:r>
          </a:p>
          <a:p>
            <a:r>
              <a:rPr kumimoji="1" lang="en-US" altLang="ko-Kore-KR" sz="2000" dirty="0"/>
              <a:t>VC++, C#, VB.NET, IIS/ASP.NET</a:t>
            </a:r>
          </a:p>
          <a:p>
            <a:r>
              <a:rPr kumimoji="1" lang="en-US" altLang="ko-Kore-KR" sz="2000" dirty="0"/>
              <a:t>.NET Core 3.1 </a:t>
            </a:r>
            <a:r>
              <a:rPr kumimoji="1" lang="ko-KR" altLang="en-US" sz="2000" dirty="0"/>
              <a:t>및 </a:t>
            </a:r>
            <a:r>
              <a:rPr kumimoji="1" lang="en-US" altLang="ko-KR" sz="2000" dirty="0"/>
              <a:t>.NET 5, 6, 7</a:t>
            </a:r>
          </a:p>
          <a:p>
            <a:r>
              <a:rPr kumimoji="1" lang="en-US" altLang="ko-Kore-KR" sz="2000" dirty="0"/>
              <a:t>Python, Java, Ruby, Scalar, PHP (Standalone)</a:t>
            </a:r>
          </a:p>
          <a:p>
            <a:r>
              <a:rPr kumimoji="1" lang="en-US" altLang="ko-Kore-KR" sz="2000" dirty="0"/>
              <a:t>Windows PowerShell, PowerShell Core, PowerShell 7</a:t>
            </a:r>
          </a:p>
          <a:p>
            <a:r>
              <a:rPr kumimoji="1" lang="ko-KR" altLang="en-US" sz="2000" dirty="0"/>
              <a:t>그 외에 앞의 조건에 걸리지 않는 윈도우에서 쓸 수 있는 모든 언어</a:t>
            </a:r>
            <a:r>
              <a:rPr kumimoji="1" lang="en-US" altLang="ko-KR" sz="2000" dirty="0"/>
              <a:t>,</a:t>
            </a:r>
            <a:r>
              <a:rPr kumimoji="1" lang="ko-KR" altLang="en-US" sz="2000" dirty="0"/>
              <a:t> 런타임</a:t>
            </a:r>
            <a:r>
              <a:rPr kumimoji="1" lang="en-US" altLang="ko-KR" sz="2000" dirty="0"/>
              <a:t>,</a:t>
            </a:r>
            <a:r>
              <a:rPr kumimoji="1" lang="ko-KR" altLang="en-US" sz="2000" dirty="0"/>
              <a:t> 기술 전부 해당</a:t>
            </a:r>
            <a:endParaRPr kumimoji="1" lang="en-US" altLang="ko-Kore-KR" sz="2000" dirty="0"/>
          </a:p>
        </p:txBody>
      </p:sp>
    </p:spTree>
    <p:extLst>
      <p:ext uri="{BB962C8B-B14F-4D97-AF65-F5344CB8AC3E}">
        <p14:creationId xmlns:p14="http://schemas.microsoft.com/office/powerpoint/2010/main" val="3229245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D01C30F-12CA-7DD1-B2EA-9040B508D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컨테이너 이미지의 구조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0D5F54AA-9943-A6D8-36A0-ABA6D616AC33}"/>
              </a:ext>
            </a:extLst>
          </p:cNvPr>
          <p:cNvSpPr/>
          <p:nvPr/>
        </p:nvSpPr>
        <p:spPr>
          <a:xfrm>
            <a:off x="5841783" y="1819455"/>
            <a:ext cx="1170284" cy="23896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FD1D5230-B21A-1490-4690-2C78F02E8324}"/>
              </a:ext>
            </a:extLst>
          </p:cNvPr>
          <p:cNvSpPr/>
          <p:nvPr/>
        </p:nvSpPr>
        <p:spPr>
          <a:xfrm>
            <a:off x="5820033" y="4322012"/>
            <a:ext cx="1170283" cy="23896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542AA126-8A82-1268-29C9-DBFC40D9C181}"/>
              </a:ext>
            </a:extLst>
          </p:cNvPr>
          <p:cNvSpPr/>
          <p:nvPr/>
        </p:nvSpPr>
        <p:spPr>
          <a:xfrm>
            <a:off x="3791889" y="5322830"/>
            <a:ext cx="2320518" cy="1182632"/>
          </a:xfrm>
          <a:custGeom>
            <a:avLst/>
            <a:gdLst/>
            <a:ahLst/>
            <a:cxnLst/>
            <a:rect l="l" t="t" r="r" b="b"/>
            <a:pathLst>
              <a:path w="2601595" h="1325879">
                <a:moveTo>
                  <a:pt x="0" y="1325879"/>
                </a:moveTo>
                <a:lnTo>
                  <a:pt x="2601467" y="1325879"/>
                </a:lnTo>
                <a:lnTo>
                  <a:pt x="2601467" y="0"/>
                </a:lnTo>
                <a:lnTo>
                  <a:pt x="0" y="0"/>
                </a:lnTo>
                <a:lnTo>
                  <a:pt x="0" y="1325879"/>
                </a:lnTo>
                <a:close/>
              </a:path>
            </a:pathLst>
          </a:custGeom>
          <a:solidFill>
            <a:srgbClr val="D73A00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7595C7B8-FDC0-7F91-8047-A61B0EAF5BA7}"/>
              </a:ext>
            </a:extLst>
          </p:cNvPr>
          <p:cNvSpPr/>
          <p:nvPr/>
        </p:nvSpPr>
        <p:spPr>
          <a:xfrm>
            <a:off x="3791889" y="5322830"/>
            <a:ext cx="2320518" cy="1182632"/>
          </a:xfrm>
          <a:custGeom>
            <a:avLst/>
            <a:gdLst/>
            <a:ahLst/>
            <a:cxnLst/>
            <a:rect l="l" t="t" r="r" b="b"/>
            <a:pathLst>
              <a:path w="2601595" h="1325879">
                <a:moveTo>
                  <a:pt x="0" y="1325879"/>
                </a:moveTo>
                <a:lnTo>
                  <a:pt x="2601467" y="1325879"/>
                </a:lnTo>
                <a:lnTo>
                  <a:pt x="2601467" y="0"/>
                </a:lnTo>
                <a:lnTo>
                  <a:pt x="0" y="0"/>
                </a:lnTo>
                <a:lnTo>
                  <a:pt x="0" y="1325879"/>
                </a:lnTo>
                <a:close/>
              </a:path>
            </a:pathLst>
          </a:custGeom>
          <a:ln w="762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B241224A-A972-16C7-D8D2-02266D8242AB}"/>
              </a:ext>
            </a:extLst>
          </p:cNvPr>
          <p:cNvSpPr/>
          <p:nvPr/>
        </p:nvSpPr>
        <p:spPr>
          <a:xfrm>
            <a:off x="5977718" y="5286128"/>
            <a:ext cx="172751" cy="1257395"/>
          </a:xfrm>
          <a:custGeom>
            <a:avLst/>
            <a:gdLst/>
            <a:ahLst/>
            <a:cxnLst/>
            <a:rect l="l" t="t" r="r" b="b"/>
            <a:pathLst>
              <a:path w="193675" h="1409700">
                <a:moveTo>
                  <a:pt x="0" y="0"/>
                </a:moveTo>
                <a:lnTo>
                  <a:pt x="75354" y="1269"/>
                </a:lnTo>
                <a:lnTo>
                  <a:pt x="136874" y="4730"/>
                </a:lnTo>
                <a:lnTo>
                  <a:pt x="178343" y="9858"/>
                </a:lnTo>
                <a:lnTo>
                  <a:pt x="193548" y="16128"/>
                </a:lnTo>
                <a:lnTo>
                  <a:pt x="193548" y="1393570"/>
                </a:lnTo>
                <a:lnTo>
                  <a:pt x="178343" y="1399846"/>
                </a:lnTo>
                <a:lnTo>
                  <a:pt x="136874" y="1404974"/>
                </a:lnTo>
                <a:lnTo>
                  <a:pt x="75354" y="1408431"/>
                </a:lnTo>
                <a:lnTo>
                  <a:pt x="0" y="1409699"/>
                </a:lnTo>
              </a:path>
            </a:pathLst>
          </a:custGeom>
          <a:ln w="76200">
            <a:solidFill>
              <a:srgbClr val="D73A00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CEA6EBB8-1046-C3A9-03CC-7E54FBCA7C84}"/>
              </a:ext>
            </a:extLst>
          </p:cNvPr>
          <p:cNvSpPr/>
          <p:nvPr/>
        </p:nvSpPr>
        <p:spPr>
          <a:xfrm>
            <a:off x="3751108" y="5286128"/>
            <a:ext cx="172751" cy="1257395"/>
          </a:xfrm>
          <a:custGeom>
            <a:avLst/>
            <a:gdLst/>
            <a:ahLst/>
            <a:cxnLst/>
            <a:rect l="l" t="t" r="r" b="b"/>
            <a:pathLst>
              <a:path w="193675" h="1409700">
                <a:moveTo>
                  <a:pt x="193547" y="1409699"/>
                </a:moveTo>
                <a:lnTo>
                  <a:pt x="118193" y="1408431"/>
                </a:lnTo>
                <a:lnTo>
                  <a:pt x="56673" y="1404974"/>
                </a:lnTo>
                <a:lnTo>
                  <a:pt x="15204" y="1399846"/>
                </a:lnTo>
                <a:lnTo>
                  <a:pt x="0" y="1393570"/>
                </a:lnTo>
                <a:lnTo>
                  <a:pt x="0" y="16128"/>
                </a:lnTo>
                <a:lnTo>
                  <a:pt x="15204" y="9858"/>
                </a:lnTo>
                <a:lnTo>
                  <a:pt x="56673" y="4730"/>
                </a:lnTo>
                <a:lnTo>
                  <a:pt x="118193" y="1269"/>
                </a:lnTo>
                <a:lnTo>
                  <a:pt x="193547" y="0"/>
                </a:lnTo>
              </a:path>
            </a:pathLst>
          </a:custGeom>
          <a:ln w="76200">
            <a:solidFill>
              <a:srgbClr val="D73A00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9B562B26-C07B-1878-6DE3-FCD175793645}"/>
              </a:ext>
            </a:extLst>
          </p:cNvPr>
          <p:cNvSpPr/>
          <p:nvPr/>
        </p:nvSpPr>
        <p:spPr>
          <a:xfrm>
            <a:off x="3889761" y="5644996"/>
            <a:ext cx="2260594" cy="538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30D2E0B3-5382-69E7-1645-DD0DBD051D76}"/>
              </a:ext>
            </a:extLst>
          </p:cNvPr>
          <p:cNvSpPr/>
          <p:nvPr/>
        </p:nvSpPr>
        <p:spPr>
          <a:xfrm>
            <a:off x="3791889" y="3886001"/>
            <a:ext cx="2320518" cy="1182632"/>
          </a:xfrm>
          <a:custGeom>
            <a:avLst/>
            <a:gdLst/>
            <a:ahLst/>
            <a:cxnLst/>
            <a:rect l="l" t="t" r="r" b="b"/>
            <a:pathLst>
              <a:path w="2601595" h="1325879">
                <a:moveTo>
                  <a:pt x="0" y="1325880"/>
                </a:moveTo>
                <a:lnTo>
                  <a:pt x="2601467" y="1325880"/>
                </a:lnTo>
                <a:lnTo>
                  <a:pt x="2601467" y="0"/>
                </a:lnTo>
                <a:lnTo>
                  <a:pt x="0" y="0"/>
                </a:lnTo>
                <a:lnTo>
                  <a:pt x="0" y="1325880"/>
                </a:lnTo>
                <a:close/>
              </a:path>
            </a:pathLst>
          </a:custGeom>
          <a:solidFill>
            <a:srgbClr val="D73A00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21A4BF63-B72A-1CDE-417C-B557CF04C3EE}"/>
              </a:ext>
            </a:extLst>
          </p:cNvPr>
          <p:cNvSpPr/>
          <p:nvPr/>
        </p:nvSpPr>
        <p:spPr>
          <a:xfrm>
            <a:off x="3791889" y="3886001"/>
            <a:ext cx="2320518" cy="1182632"/>
          </a:xfrm>
          <a:custGeom>
            <a:avLst/>
            <a:gdLst/>
            <a:ahLst/>
            <a:cxnLst/>
            <a:rect l="l" t="t" r="r" b="b"/>
            <a:pathLst>
              <a:path w="2601595" h="1325879">
                <a:moveTo>
                  <a:pt x="0" y="1325880"/>
                </a:moveTo>
                <a:lnTo>
                  <a:pt x="2601467" y="1325880"/>
                </a:lnTo>
                <a:lnTo>
                  <a:pt x="2601467" y="0"/>
                </a:lnTo>
                <a:lnTo>
                  <a:pt x="0" y="0"/>
                </a:lnTo>
                <a:lnTo>
                  <a:pt x="0" y="1325880"/>
                </a:lnTo>
                <a:close/>
              </a:path>
            </a:pathLst>
          </a:custGeom>
          <a:ln w="762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5423866C-B478-6AC3-A25F-9CCF661A2BC1}"/>
              </a:ext>
            </a:extLst>
          </p:cNvPr>
          <p:cNvSpPr/>
          <p:nvPr/>
        </p:nvSpPr>
        <p:spPr>
          <a:xfrm>
            <a:off x="4832355" y="4369476"/>
            <a:ext cx="250573" cy="196765"/>
          </a:xfrm>
          <a:prstGeom prst="rect">
            <a:avLst/>
          </a:prstGeom>
          <a:solidFill>
            <a:srgbClr val="D73A0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n-ea"/>
              </a:rPr>
              <a:t>IIS</a:t>
            </a:r>
            <a:endParaRPr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CE7907D9-7E21-BAD6-2A13-ECC5BB423BBF}"/>
              </a:ext>
            </a:extLst>
          </p:cNvPr>
          <p:cNvSpPr/>
          <p:nvPr/>
        </p:nvSpPr>
        <p:spPr>
          <a:xfrm>
            <a:off x="5977718" y="3849299"/>
            <a:ext cx="172751" cy="1257395"/>
          </a:xfrm>
          <a:custGeom>
            <a:avLst/>
            <a:gdLst/>
            <a:ahLst/>
            <a:cxnLst/>
            <a:rect l="l" t="t" r="r" b="b"/>
            <a:pathLst>
              <a:path w="193675" h="1409700">
                <a:moveTo>
                  <a:pt x="0" y="0"/>
                </a:moveTo>
                <a:lnTo>
                  <a:pt x="75354" y="1270"/>
                </a:lnTo>
                <a:lnTo>
                  <a:pt x="136874" y="4730"/>
                </a:lnTo>
                <a:lnTo>
                  <a:pt x="178343" y="9858"/>
                </a:lnTo>
                <a:lnTo>
                  <a:pt x="193548" y="16128"/>
                </a:lnTo>
                <a:lnTo>
                  <a:pt x="193548" y="1393571"/>
                </a:lnTo>
                <a:lnTo>
                  <a:pt x="178343" y="1399841"/>
                </a:lnTo>
                <a:lnTo>
                  <a:pt x="136874" y="1404969"/>
                </a:lnTo>
                <a:lnTo>
                  <a:pt x="75354" y="1408430"/>
                </a:lnTo>
                <a:lnTo>
                  <a:pt x="0" y="1409700"/>
                </a:lnTo>
              </a:path>
            </a:pathLst>
          </a:custGeom>
          <a:ln w="76200">
            <a:solidFill>
              <a:srgbClr val="D73A00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05B4A6E3-C207-EF58-9E37-3D84ACA7DEA6}"/>
              </a:ext>
            </a:extLst>
          </p:cNvPr>
          <p:cNvSpPr/>
          <p:nvPr/>
        </p:nvSpPr>
        <p:spPr>
          <a:xfrm>
            <a:off x="3751108" y="3849299"/>
            <a:ext cx="172751" cy="1257395"/>
          </a:xfrm>
          <a:custGeom>
            <a:avLst/>
            <a:gdLst/>
            <a:ahLst/>
            <a:cxnLst/>
            <a:rect l="l" t="t" r="r" b="b"/>
            <a:pathLst>
              <a:path w="193675" h="1409700">
                <a:moveTo>
                  <a:pt x="193547" y="1409700"/>
                </a:moveTo>
                <a:lnTo>
                  <a:pt x="118193" y="1408430"/>
                </a:lnTo>
                <a:lnTo>
                  <a:pt x="56673" y="1404969"/>
                </a:lnTo>
                <a:lnTo>
                  <a:pt x="15204" y="1399841"/>
                </a:lnTo>
                <a:lnTo>
                  <a:pt x="0" y="1393571"/>
                </a:lnTo>
                <a:lnTo>
                  <a:pt x="0" y="16128"/>
                </a:lnTo>
                <a:lnTo>
                  <a:pt x="15204" y="9858"/>
                </a:lnTo>
                <a:lnTo>
                  <a:pt x="56673" y="4730"/>
                </a:lnTo>
                <a:lnTo>
                  <a:pt x="118193" y="1270"/>
                </a:lnTo>
                <a:lnTo>
                  <a:pt x="193547" y="0"/>
                </a:lnTo>
              </a:path>
            </a:pathLst>
          </a:custGeom>
          <a:ln w="76200">
            <a:solidFill>
              <a:srgbClr val="D73A00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5C44568F-0E83-9B40-20C2-43B5FE48CA3E}"/>
              </a:ext>
            </a:extLst>
          </p:cNvPr>
          <p:cNvSpPr/>
          <p:nvPr/>
        </p:nvSpPr>
        <p:spPr>
          <a:xfrm>
            <a:off x="3795966" y="2447813"/>
            <a:ext cx="2320518" cy="1184330"/>
          </a:xfrm>
          <a:custGeom>
            <a:avLst/>
            <a:gdLst/>
            <a:ahLst/>
            <a:cxnLst/>
            <a:rect l="l" t="t" r="r" b="b"/>
            <a:pathLst>
              <a:path w="2601595" h="1327785">
                <a:moveTo>
                  <a:pt x="0" y="1327403"/>
                </a:moveTo>
                <a:lnTo>
                  <a:pt x="2601467" y="1327403"/>
                </a:lnTo>
                <a:lnTo>
                  <a:pt x="2601467" y="0"/>
                </a:lnTo>
                <a:lnTo>
                  <a:pt x="0" y="0"/>
                </a:lnTo>
                <a:lnTo>
                  <a:pt x="0" y="1327403"/>
                </a:lnTo>
                <a:close/>
              </a:path>
            </a:pathLst>
          </a:custGeom>
          <a:solidFill>
            <a:srgbClr val="D73A00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68A6E94F-6C94-1AAB-FF75-DE9EE41D017C}"/>
              </a:ext>
            </a:extLst>
          </p:cNvPr>
          <p:cNvSpPr/>
          <p:nvPr/>
        </p:nvSpPr>
        <p:spPr>
          <a:xfrm>
            <a:off x="3795966" y="2447813"/>
            <a:ext cx="2320518" cy="1184330"/>
          </a:xfrm>
          <a:custGeom>
            <a:avLst/>
            <a:gdLst/>
            <a:ahLst/>
            <a:cxnLst/>
            <a:rect l="l" t="t" r="r" b="b"/>
            <a:pathLst>
              <a:path w="2601595" h="1327785">
                <a:moveTo>
                  <a:pt x="0" y="1327403"/>
                </a:moveTo>
                <a:lnTo>
                  <a:pt x="2601467" y="1327403"/>
                </a:lnTo>
                <a:lnTo>
                  <a:pt x="2601467" y="0"/>
                </a:lnTo>
                <a:lnTo>
                  <a:pt x="0" y="0"/>
                </a:lnTo>
                <a:lnTo>
                  <a:pt x="0" y="1327403"/>
                </a:lnTo>
                <a:close/>
              </a:path>
            </a:pathLst>
          </a:custGeom>
          <a:ln w="762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8C25522D-5D34-E2D4-2552-1FFED895461A}"/>
              </a:ext>
            </a:extLst>
          </p:cNvPr>
          <p:cNvSpPr/>
          <p:nvPr/>
        </p:nvSpPr>
        <p:spPr>
          <a:xfrm>
            <a:off x="4273776" y="2924377"/>
            <a:ext cx="1377357" cy="265185"/>
          </a:xfrm>
          <a:prstGeom prst="rect">
            <a:avLst/>
          </a:prstGeom>
          <a:solidFill>
            <a:srgbClr val="D73A0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웹 사이트</a:t>
            </a:r>
            <a:endParaRPr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5FC762FF-69CC-BA6C-EDF2-2500CCED409A}"/>
              </a:ext>
            </a:extLst>
          </p:cNvPr>
          <p:cNvSpPr/>
          <p:nvPr/>
        </p:nvSpPr>
        <p:spPr>
          <a:xfrm>
            <a:off x="5981797" y="2411110"/>
            <a:ext cx="172751" cy="1257395"/>
          </a:xfrm>
          <a:custGeom>
            <a:avLst/>
            <a:gdLst/>
            <a:ahLst/>
            <a:cxnLst/>
            <a:rect l="l" t="t" r="r" b="b"/>
            <a:pathLst>
              <a:path w="193675" h="1409700">
                <a:moveTo>
                  <a:pt x="0" y="0"/>
                </a:moveTo>
                <a:lnTo>
                  <a:pt x="75354" y="1270"/>
                </a:lnTo>
                <a:lnTo>
                  <a:pt x="136874" y="4730"/>
                </a:lnTo>
                <a:lnTo>
                  <a:pt x="178343" y="9858"/>
                </a:lnTo>
                <a:lnTo>
                  <a:pt x="193548" y="16128"/>
                </a:lnTo>
                <a:lnTo>
                  <a:pt x="193548" y="1393570"/>
                </a:lnTo>
                <a:lnTo>
                  <a:pt x="178343" y="1399841"/>
                </a:lnTo>
                <a:lnTo>
                  <a:pt x="136874" y="1404969"/>
                </a:lnTo>
                <a:lnTo>
                  <a:pt x="75354" y="1408429"/>
                </a:lnTo>
                <a:lnTo>
                  <a:pt x="0" y="1409700"/>
                </a:lnTo>
              </a:path>
            </a:pathLst>
          </a:custGeom>
          <a:ln w="76200">
            <a:solidFill>
              <a:srgbClr val="D73A00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8E66380E-C095-E830-A965-A15797319543}"/>
              </a:ext>
            </a:extLst>
          </p:cNvPr>
          <p:cNvSpPr/>
          <p:nvPr/>
        </p:nvSpPr>
        <p:spPr>
          <a:xfrm>
            <a:off x="3755186" y="2411110"/>
            <a:ext cx="172751" cy="1257395"/>
          </a:xfrm>
          <a:custGeom>
            <a:avLst/>
            <a:gdLst/>
            <a:ahLst/>
            <a:cxnLst/>
            <a:rect l="l" t="t" r="r" b="b"/>
            <a:pathLst>
              <a:path w="193675" h="1409700">
                <a:moveTo>
                  <a:pt x="193548" y="1409700"/>
                </a:moveTo>
                <a:lnTo>
                  <a:pt x="118193" y="1408429"/>
                </a:lnTo>
                <a:lnTo>
                  <a:pt x="56673" y="1404969"/>
                </a:lnTo>
                <a:lnTo>
                  <a:pt x="15204" y="1399841"/>
                </a:lnTo>
                <a:lnTo>
                  <a:pt x="0" y="1393570"/>
                </a:lnTo>
                <a:lnTo>
                  <a:pt x="0" y="16128"/>
                </a:lnTo>
                <a:lnTo>
                  <a:pt x="15204" y="9858"/>
                </a:lnTo>
                <a:lnTo>
                  <a:pt x="56673" y="4730"/>
                </a:lnTo>
                <a:lnTo>
                  <a:pt x="118193" y="1270"/>
                </a:lnTo>
                <a:lnTo>
                  <a:pt x="193548" y="0"/>
                </a:lnTo>
              </a:path>
            </a:pathLst>
          </a:custGeom>
          <a:ln w="76200">
            <a:solidFill>
              <a:srgbClr val="D73A00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" name="object 20">
            <a:extLst>
              <a:ext uri="{FF2B5EF4-FFF2-40B4-BE49-F238E27FC236}">
                <a16:creationId xmlns:a16="http://schemas.microsoft.com/office/drawing/2014/main" id="{580B5EB5-C1AE-DE68-C7CD-45AE40B57CA0}"/>
              </a:ext>
            </a:extLst>
          </p:cNvPr>
          <p:cNvSpPr/>
          <p:nvPr/>
        </p:nvSpPr>
        <p:spPr>
          <a:xfrm>
            <a:off x="1167375" y="5803892"/>
            <a:ext cx="1917652" cy="25753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기본 이미지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(OS)</a:t>
            </a:r>
            <a:endParaRPr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C2ACFD1B-C1DB-DC2B-2C8B-04CA38D672F2}"/>
              </a:ext>
            </a:extLst>
          </p:cNvPr>
          <p:cNvSpPr/>
          <p:nvPr/>
        </p:nvSpPr>
        <p:spPr>
          <a:xfrm>
            <a:off x="1744827" y="2921885"/>
            <a:ext cx="1339069" cy="26382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애플리케이션</a:t>
            </a:r>
            <a:endParaRPr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235424D7-BF57-2C3F-CAFE-AF57BD307B8E}"/>
              </a:ext>
            </a:extLst>
          </p:cNvPr>
          <p:cNvSpPr/>
          <p:nvPr/>
        </p:nvSpPr>
        <p:spPr>
          <a:xfrm>
            <a:off x="3211447" y="2768619"/>
            <a:ext cx="475771" cy="543739"/>
          </a:xfrm>
          <a:custGeom>
            <a:avLst/>
            <a:gdLst/>
            <a:ahLst/>
            <a:cxnLst/>
            <a:rect l="l" t="t" r="r" b="b"/>
            <a:pathLst>
              <a:path w="533400" h="609600">
                <a:moveTo>
                  <a:pt x="266700" y="0"/>
                </a:moveTo>
                <a:lnTo>
                  <a:pt x="266700" y="152400"/>
                </a:lnTo>
                <a:lnTo>
                  <a:pt x="0" y="152400"/>
                </a:lnTo>
                <a:lnTo>
                  <a:pt x="0" y="457200"/>
                </a:lnTo>
                <a:lnTo>
                  <a:pt x="266700" y="457200"/>
                </a:lnTo>
                <a:lnTo>
                  <a:pt x="266700" y="609600"/>
                </a:lnTo>
                <a:lnTo>
                  <a:pt x="533400" y="304800"/>
                </a:lnTo>
                <a:lnTo>
                  <a:pt x="266700" y="0"/>
                </a:lnTo>
                <a:close/>
              </a:path>
            </a:pathLst>
          </a:custGeom>
          <a:solidFill>
            <a:srgbClr val="D73A00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3D2F7694-D5B3-5337-DEE2-F47B8D7A8C65}"/>
              </a:ext>
            </a:extLst>
          </p:cNvPr>
          <p:cNvSpPr/>
          <p:nvPr/>
        </p:nvSpPr>
        <p:spPr>
          <a:xfrm>
            <a:off x="3195135" y="4205449"/>
            <a:ext cx="475771" cy="543739"/>
          </a:xfrm>
          <a:custGeom>
            <a:avLst/>
            <a:gdLst/>
            <a:ahLst/>
            <a:cxnLst/>
            <a:rect l="l" t="t" r="r" b="b"/>
            <a:pathLst>
              <a:path w="533400" h="609600">
                <a:moveTo>
                  <a:pt x="266700" y="0"/>
                </a:moveTo>
                <a:lnTo>
                  <a:pt x="266700" y="152400"/>
                </a:lnTo>
                <a:lnTo>
                  <a:pt x="0" y="152400"/>
                </a:lnTo>
                <a:lnTo>
                  <a:pt x="0" y="457200"/>
                </a:lnTo>
                <a:lnTo>
                  <a:pt x="266700" y="457200"/>
                </a:lnTo>
                <a:lnTo>
                  <a:pt x="266700" y="609600"/>
                </a:lnTo>
                <a:lnTo>
                  <a:pt x="533400" y="304800"/>
                </a:lnTo>
                <a:lnTo>
                  <a:pt x="266700" y="0"/>
                </a:lnTo>
                <a:close/>
              </a:path>
            </a:pathLst>
          </a:custGeom>
          <a:solidFill>
            <a:srgbClr val="D73A00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EBFA8CA6-4B98-A787-EFF1-FB64C7F49B3D}"/>
              </a:ext>
            </a:extLst>
          </p:cNvPr>
          <p:cNvSpPr/>
          <p:nvPr/>
        </p:nvSpPr>
        <p:spPr>
          <a:xfrm>
            <a:off x="3193776" y="5642277"/>
            <a:ext cx="475771" cy="543739"/>
          </a:xfrm>
          <a:custGeom>
            <a:avLst/>
            <a:gdLst/>
            <a:ahLst/>
            <a:cxnLst/>
            <a:rect l="l" t="t" r="r" b="b"/>
            <a:pathLst>
              <a:path w="533400" h="609600">
                <a:moveTo>
                  <a:pt x="266700" y="0"/>
                </a:moveTo>
                <a:lnTo>
                  <a:pt x="266700" y="152399"/>
                </a:lnTo>
                <a:lnTo>
                  <a:pt x="0" y="152399"/>
                </a:lnTo>
                <a:lnTo>
                  <a:pt x="0" y="457199"/>
                </a:lnTo>
                <a:lnTo>
                  <a:pt x="266700" y="457199"/>
                </a:lnTo>
                <a:lnTo>
                  <a:pt x="266700" y="609599"/>
                </a:lnTo>
                <a:lnTo>
                  <a:pt x="533400" y="304799"/>
                </a:lnTo>
                <a:lnTo>
                  <a:pt x="266700" y="0"/>
                </a:lnTo>
                <a:close/>
              </a:path>
            </a:pathLst>
          </a:custGeom>
          <a:solidFill>
            <a:srgbClr val="D73A00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88C73FD7-7597-D806-AD5E-DF395D547385}"/>
              </a:ext>
            </a:extLst>
          </p:cNvPr>
          <p:cNvSpPr/>
          <p:nvPr/>
        </p:nvSpPr>
        <p:spPr>
          <a:xfrm>
            <a:off x="6989752" y="4335265"/>
            <a:ext cx="3942105" cy="2362998"/>
          </a:xfrm>
          <a:custGeom>
            <a:avLst/>
            <a:gdLst/>
            <a:ahLst/>
            <a:cxnLst/>
            <a:rect l="l" t="t" r="r" b="b"/>
            <a:pathLst>
              <a:path w="4419600" h="2649220">
                <a:moveTo>
                  <a:pt x="0" y="2648712"/>
                </a:moveTo>
                <a:lnTo>
                  <a:pt x="4419600" y="2648712"/>
                </a:lnTo>
                <a:lnTo>
                  <a:pt x="4419600" y="0"/>
                </a:lnTo>
                <a:lnTo>
                  <a:pt x="0" y="0"/>
                </a:lnTo>
                <a:lnTo>
                  <a:pt x="0" y="2648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271AD91D-CA3C-666D-EE6E-C081C1B35299}"/>
              </a:ext>
            </a:extLst>
          </p:cNvPr>
          <p:cNvSpPr/>
          <p:nvPr/>
        </p:nvSpPr>
        <p:spPr>
          <a:xfrm>
            <a:off x="6989752" y="4335265"/>
            <a:ext cx="3942105" cy="2362998"/>
          </a:xfrm>
          <a:custGeom>
            <a:avLst/>
            <a:gdLst/>
            <a:ahLst/>
            <a:cxnLst/>
            <a:rect l="l" t="t" r="r" b="b"/>
            <a:pathLst>
              <a:path w="4419600" h="2649220">
                <a:moveTo>
                  <a:pt x="0" y="2648712"/>
                </a:moveTo>
                <a:lnTo>
                  <a:pt x="4419600" y="2648712"/>
                </a:lnTo>
                <a:lnTo>
                  <a:pt x="4419600" y="0"/>
                </a:lnTo>
                <a:lnTo>
                  <a:pt x="0" y="0"/>
                </a:lnTo>
                <a:lnTo>
                  <a:pt x="0" y="2648712"/>
                </a:lnTo>
                <a:close/>
              </a:path>
            </a:pathLst>
          </a:custGeom>
          <a:ln w="10668">
            <a:solidFill>
              <a:srgbClr val="D73A00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290A2C16-405D-AE21-AF8C-CB281CD2C014}"/>
              </a:ext>
            </a:extLst>
          </p:cNvPr>
          <p:cNvSpPr txBox="1"/>
          <p:nvPr/>
        </p:nvSpPr>
        <p:spPr>
          <a:xfrm>
            <a:off x="8012659" y="4414902"/>
            <a:ext cx="1906483" cy="258789"/>
          </a:xfrm>
          <a:prstGeom prst="rect">
            <a:avLst/>
          </a:prstGeom>
        </p:spPr>
        <p:txBody>
          <a:bodyPr vert="horz" wrap="square" lIns="0" tIns="12446" rIns="0" bIns="0" rtlCol="0">
            <a:spAutoFit/>
          </a:bodyPr>
          <a:lstStyle/>
          <a:p>
            <a:pPr>
              <a:spcBef>
                <a:spcPts val="98"/>
              </a:spcBef>
            </a:pPr>
            <a:r>
              <a:rPr lang="ko-KR" altLang="en-US" sz="1600" dirty="0">
                <a:latin typeface="+mn-ea"/>
                <a:cs typeface="Arial Black"/>
              </a:rPr>
              <a:t>이미지 콘텐츠</a:t>
            </a:r>
            <a:endParaRPr sz="1600" dirty="0">
              <a:latin typeface="+mn-ea"/>
              <a:cs typeface="Arial Black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E44EAA4F-0BB0-B106-B1F1-84C24BB116B3}"/>
              </a:ext>
            </a:extLst>
          </p:cNvPr>
          <p:cNvSpPr/>
          <p:nvPr/>
        </p:nvSpPr>
        <p:spPr>
          <a:xfrm>
            <a:off x="8280452" y="4808998"/>
            <a:ext cx="2585591" cy="1853243"/>
          </a:xfrm>
          <a:custGeom>
            <a:avLst/>
            <a:gdLst/>
            <a:ahLst/>
            <a:cxnLst/>
            <a:rect l="l" t="t" r="r" b="b"/>
            <a:pathLst>
              <a:path w="2898775" h="2077720">
                <a:moveTo>
                  <a:pt x="2552445" y="0"/>
                </a:moveTo>
                <a:lnTo>
                  <a:pt x="346201" y="0"/>
                </a:lnTo>
                <a:lnTo>
                  <a:pt x="299211" y="3159"/>
                </a:lnTo>
                <a:lnTo>
                  <a:pt x="254146" y="12362"/>
                </a:lnTo>
                <a:lnTo>
                  <a:pt x="211419" y="27197"/>
                </a:lnTo>
                <a:lnTo>
                  <a:pt x="171440" y="47253"/>
                </a:lnTo>
                <a:lnTo>
                  <a:pt x="134622" y="72117"/>
                </a:lnTo>
                <a:lnTo>
                  <a:pt x="101377" y="101377"/>
                </a:lnTo>
                <a:lnTo>
                  <a:pt x="72117" y="134622"/>
                </a:lnTo>
                <a:lnTo>
                  <a:pt x="47253" y="171440"/>
                </a:lnTo>
                <a:lnTo>
                  <a:pt x="27197" y="211419"/>
                </a:lnTo>
                <a:lnTo>
                  <a:pt x="12362" y="254146"/>
                </a:lnTo>
                <a:lnTo>
                  <a:pt x="3159" y="299211"/>
                </a:lnTo>
                <a:lnTo>
                  <a:pt x="0" y="346201"/>
                </a:lnTo>
                <a:lnTo>
                  <a:pt x="0" y="1730997"/>
                </a:lnTo>
                <a:lnTo>
                  <a:pt x="3159" y="1777977"/>
                </a:lnTo>
                <a:lnTo>
                  <a:pt x="12362" y="1823035"/>
                </a:lnTo>
                <a:lnTo>
                  <a:pt x="27197" y="1865760"/>
                </a:lnTo>
                <a:lnTo>
                  <a:pt x="47253" y="1905739"/>
                </a:lnTo>
                <a:lnTo>
                  <a:pt x="72117" y="1942559"/>
                </a:lnTo>
                <a:lnTo>
                  <a:pt x="101377" y="1975808"/>
                </a:lnTo>
                <a:lnTo>
                  <a:pt x="134622" y="2005074"/>
                </a:lnTo>
                <a:lnTo>
                  <a:pt x="171440" y="2029944"/>
                </a:lnTo>
                <a:lnTo>
                  <a:pt x="211419" y="2050005"/>
                </a:lnTo>
                <a:lnTo>
                  <a:pt x="254146" y="2064845"/>
                </a:lnTo>
                <a:lnTo>
                  <a:pt x="299211" y="2074051"/>
                </a:lnTo>
                <a:lnTo>
                  <a:pt x="346201" y="2077211"/>
                </a:lnTo>
                <a:lnTo>
                  <a:pt x="2552445" y="2077211"/>
                </a:lnTo>
                <a:lnTo>
                  <a:pt x="2599409" y="2074051"/>
                </a:lnTo>
                <a:lnTo>
                  <a:pt x="2644456" y="2064845"/>
                </a:lnTo>
                <a:lnTo>
                  <a:pt x="2687175" y="2050005"/>
                </a:lnTo>
                <a:lnTo>
                  <a:pt x="2727150" y="2029944"/>
                </a:lnTo>
                <a:lnTo>
                  <a:pt x="2763971" y="2005074"/>
                </a:lnTo>
                <a:lnTo>
                  <a:pt x="2797222" y="1975808"/>
                </a:lnTo>
                <a:lnTo>
                  <a:pt x="2826492" y="1942559"/>
                </a:lnTo>
                <a:lnTo>
                  <a:pt x="2851366" y="1905739"/>
                </a:lnTo>
                <a:lnTo>
                  <a:pt x="2871432" y="1865760"/>
                </a:lnTo>
                <a:lnTo>
                  <a:pt x="2886276" y="1823035"/>
                </a:lnTo>
                <a:lnTo>
                  <a:pt x="2895486" y="1777977"/>
                </a:lnTo>
                <a:lnTo>
                  <a:pt x="2898647" y="1730997"/>
                </a:lnTo>
                <a:lnTo>
                  <a:pt x="2898647" y="346201"/>
                </a:lnTo>
                <a:lnTo>
                  <a:pt x="2895486" y="299211"/>
                </a:lnTo>
                <a:lnTo>
                  <a:pt x="2886276" y="254146"/>
                </a:lnTo>
                <a:lnTo>
                  <a:pt x="2871432" y="211419"/>
                </a:lnTo>
                <a:lnTo>
                  <a:pt x="2851366" y="171440"/>
                </a:lnTo>
                <a:lnTo>
                  <a:pt x="2826492" y="134622"/>
                </a:lnTo>
                <a:lnTo>
                  <a:pt x="2797222" y="101377"/>
                </a:lnTo>
                <a:lnTo>
                  <a:pt x="2763971" y="72117"/>
                </a:lnTo>
                <a:lnTo>
                  <a:pt x="2727150" y="47253"/>
                </a:lnTo>
                <a:lnTo>
                  <a:pt x="2687175" y="27197"/>
                </a:lnTo>
                <a:lnTo>
                  <a:pt x="2644456" y="12362"/>
                </a:lnTo>
                <a:lnTo>
                  <a:pt x="2599409" y="3159"/>
                </a:lnTo>
                <a:lnTo>
                  <a:pt x="2552445" y="0"/>
                </a:lnTo>
                <a:close/>
              </a:path>
            </a:pathLst>
          </a:custGeom>
          <a:solidFill>
            <a:srgbClr val="D73A00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D1FE7627-FD35-1ECB-AFC7-35D0DD8C4212}"/>
              </a:ext>
            </a:extLst>
          </p:cNvPr>
          <p:cNvSpPr/>
          <p:nvPr/>
        </p:nvSpPr>
        <p:spPr>
          <a:xfrm>
            <a:off x="8761545" y="4951503"/>
            <a:ext cx="1633255" cy="170710"/>
          </a:xfrm>
          <a:prstGeom prst="rect">
            <a:avLst/>
          </a:prstGeom>
          <a:solidFill>
            <a:srgbClr val="D73A0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파일과 폴더</a:t>
            </a:r>
            <a:endParaRPr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9C2412A1-3769-FFAF-7594-2EC56023373D}"/>
              </a:ext>
            </a:extLst>
          </p:cNvPr>
          <p:cNvSpPr txBox="1"/>
          <p:nvPr/>
        </p:nvSpPr>
        <p:spPr>
          <a:xfrm>
            <a:off x="8579876" y="5583373"/>
            <a:ext cx="577552" cy="104272"/>
          </a:xfrm>
          <a:prstGeom prst="rect">
            <a:avLst/>
          </a:prstGeom>
        </p:spPr>
        <p:txBody>
          <a:bodyPr vert="horz" wrap="square" lIns="0" tIns="11824" rIns="0" bIns="0" rtlCol="0">
            <a:spAutoFit/>
          </a:bodyPr>
          <a:lstStyle/>
          <a:p>
            <a:pPr>
              <a:spcBef>
                <a:spcPts val="93"/>
              </a:spcBef>
            </a:pPr>
            <a:r>
              <a:rPr sz="600" dirty="0">
                <a:solidFill>
                  <a:schemeClr val="bg1"/>
                </a:solidFill>
                <a:latin typeface="+mn-ea"/>
                <a:cs typeface="Arial Black"/>
              </a:rPr>
              <a:t>License.txt</a:t>
            </a: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70463187-4FE4-8A75-1088-0FCCF558EF1A}"/>
              </a:ext>
            </a:extLst>
          </p:cNvPr>
          <p:cNvSpPr/>
          <p:nvPr/>
        </p:nvSpPr>
        <p:spPr>
          <a:xfrm>
            <a:off x="8726316" y="5226317"/>
            <a:ext cx="289994" cy="373820"/>
          </a:xfrm>
          <a:custGeom>
            <a:avLst/>
            <a:gdLst/>
            <a:ahLst/>
            <a:cxnLst/>
            <a:rect l="l" t="t" r="r" b="b"/>
            <a:pathLst>
              <a:path w="325120" h="419100">
                <a:moveTo>
                  <a:pt x="203200" y="0"/>
                </a:moveTo>
                <a:lnTo>
                  <a:pt x="0" y="0"/>
                </a:lnTo>
                <a:lnTo>
                  <a:pt x="0" y="419100"/>
                </a:lnTo>
                <a:lnTo>
                  <a:pt x="324612" y="419100"/>
                </a:lnTo>
                <a:lnTo>
                  <a:pt x="324612" y="385699"/>
                </a:lnTo>
                <a:lnTo>
                  <a:pt x="32004" y="385699"/>
                </a:lnTo>
                <a:lnTo>
                  <a:pt x="32004" y="33274"/>
                </a:lnTo>
                <a:lnTo>
                  <a:pt x="236578" y="33274"/>
                </a:lnTo>
                <a:lnTo>
                  <a:pt x="203200" y="0"/>
                </a:lnTo>
                <a:close/>
              </a:path>
              <a:path w="325120" h="419100">
                <a:moveTo>
                  <a:pt x="236578" y="33274"/>
                </a:moveTo>
                <a:lnTo>
                  <a:pt x="194437" y="33274"/>
                </a:lnTo>
                <a:lnTo>
                  <a:pt x="292608" y="131444"/>
                </a:lnTo>
                <a:lnTo>
                  <a:pt x="292608" y="385699"/>
                </a:lnTo>
                <a:lnTo>
                  <a:pt x="324612" y="385699"/>
                </a:lnTo>
                <a:lnTo>
                  <a:pt x="324612" y="121031"/>
                </a:lnTo>
                <a:lnTo>
                  <a:pt x="236578" y="332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8F7EC615-0B07-5130-8320-75A8493EE35B}"/>
              </a:ext>
            </a:extLst>
          </p:cNvPr>
          <p:cNvSpPr/>
          <p:nvPr/>
        </p:nvSpPr>
        <p:spPr>
          <a:xfrm>
            <a:off x="9439973" y="5226317"/>
            <a:ext cx="296790" cy="368722"/>
          </a:xfrm>
          <a:custGeom>
            <a:avLst/>
            <a:gdLst/>
            <a:ahLst/>
            <a:cxnLst/>
            <a:rect l="l" t="t" r="r" b="b"/>
            <a:pathLst>
              <a:path w="332740" h="413385">
                <a:moveTo>
                  <a:pt x="0" y="357759"/>
                </a:moveTo>
                <a:lnTo>
                  <a:pt x="0" y="368554"/>
                </a:lnTo>
                <a:lnTo>
                  <a:pt x="4825" y="373380"/>
                </a:lnTo>
                <a:lnTo>
                  <a:pt x="9651" y="373380"/>
                </a:lnTo>
                <a:lnTo>
                  <a:pt x="207518" y="411861"/>
                </a:lnTo>
                <a:lnTo>
                  <a:pt x="211074" y="413004"/>
                </a:lnTo>
                <a:lnTo>
                  <a:pt x="214630" y="411861"/>
                </a:lnTo>
                <a:lnTo>
                  <a:pt x="219456" y="407035"/>
                </a:lnTo>
                <a:lnTo>
                  <a:pt x="220725" y="404622"/>
                </a:lnTo>
                <a:lnTo>
                  <a:pt x="220725" y="366141"/>
                </a:lnTo>
                <a:lnTo>
                  <a:pt x="8382" y="366141"/>
                </a:lnTo>
                <a:lnTo>
                  <a:pt x="5969" y="364998"/>
                </a:lnTo>
                <a:lnTo>
                  <a:pt x="1143" y="360172"/>
                </a:lnTo>
                <a:lnTo>
                  <a:pt x="0" y="357759"/>
                </a:lnTo>
                <a:close/>
              </a:path>
              <a:path w="332740" h="413385">
                <a:moveTo>
                  <a:pt x="10795" y="12065"/>
                </a:moveTo>
                <a:lnTo>
                  <a:pt x="7239" y="13208"/>
                </a:lnTo>
                <a:lnTo>
                  <a:pt x="4825" y="15621"/>
                </a:lnTo>
                <a:lnTo>
                  <a:pt x="2413" y="16763"/>
                </a:lnTo>
                <a:lnTo>
                  <a:pt x="0" y="20447"/>
                </a:lnTo>
                <a:lnTo>
                  <a:pt x="0" y="357759"/>
                </a:lnTo>
                <a:lnTo>
                  <a:pt x="1143" y="360172"/>
                </a:lnTo>
                <a:lnTo>
                  <a:pt x="5969" y="364998"/>
                </a:lnTo>
                <a:lnTo>
                  <a:pt x="8382" y="366141"/>
                </a:lnTo>
                <a:lnTo>
                  <a:pt x="220725" y="366141"/>
                </a:lnTo>
                <a:lnTo>
                  <a:pt x="220725" y="222123"/>
                </a:lnTo>
                <a:lnTo>
                  <a:pt x="245872" y="193294"/>
                </a:lnTo>
                <a:lnTo>
                  <a:pt x="247015" y="190881"/>
                </a:lnTo>
                <a:lnTo>
                  <a:pt x="248285" y="188468"/>
                </a:lnTo>
                <a:lnTo>
                  <a:pt x="248285" y="61213"/>
                </a:lnTo>
                <a:lnTo>
                  <a:pt x="244729" y="57658"/>
                </a:lnTo>
                <a:lnTo>
                  <a:pt x="239903" y="56387"/>
                </a:lnTo>
                <a:lnTo>
                  <a:pt x="13208" y="13208"/>
                </a:lnTo>
                <a:lnTo>
                  <a:pt x="10795" y="12065"/>
                </a:lnTo>
                <a:close/>
              </a:path>
              <a:path w="332740" h="413385">
                <a:moveTo>
                  <a:pt x="292608" y="0"/>
                </a:moveTo>
                <a:lnTo>
                  <a:pt x="37211" y="0"/>
                </a:lnTo>
                <a:lnTo>
                  <a:pt x="242316" y="38481"/>
                </a:lnTo>
                <a:lnTo>
                  <a:pt x="252120" y="42447"/>
                </a:lnTo>
                <a:lnTo>
                  <a:pt x="259699" y="48783"/>
                </a:lnTo>
                <a:lnTo>
                  <a:pt x="264586" y="57144"/>
                </a:lnTo>
                <a:lnTo>
                  <a:pt x="266319" y="67183"/>
                </a:lnTo>
                <a:lnTo>
                  <a:pt x="266319" y="193294"/>
                </a:lnTo>
                <a:lnTo>
                  <a:pt x="263906" y="199263"/>
                </a:lnTo>
                <a:lnTo>
                  <a:pt x="259080" y="205359"/>
                </a:lnTo>
                <a:lnTo>
                  <a:pt x="238633" y="229362"/>
                </a:lnTo>
                <a:lnTo>
                  <a:pt x="238633" y="366141"/>
                </a:lnTo>
                <a:lnTo>
                  <a:pt x="292608" y="366141"/>
                </a:lnTo>
                <a:lnTo>
                  <a:pt x="295021" y="364998"/>
                </a:lnTo>
                <a:lnTo>
                  <a:pt x="299847" y="360172"/>
                </a:lnTo>
                <a:lnTo>
                  <a:pt x="300990" y="357759"/>
                </a:lnTo>
                <a:lnTo>
                  <a:pt x="300990" y="336169"/>
                </a:lnTo>
                <a:lnTo>
                  <a:pt x="328675" y="309753"/>
                </a:lnTo>
                <a:lnTo>
                  <a:pt x="331089" y="307340"/>
                </a:lnTo>
                <a:lnTo>
                  <a:pt x="332232" y="304927"/>
                </a:lnTo>
                <a:lnTo>
                  <a:pt x="332232" y="202946"/>
                </a:lnTo>
                <a:lnTo>
                  <a:pt x="331089" y="199263"/>
                </a:lnTo>
                <a:lnTo>
                  <a:pt x="328675" y="196850"/>
                </a:lnTo>
                <a:lnTo>
                  <a:pt x="300990" y="171704"/>
                </a:lnTo>
                <a:lnTo>
                  <a:pt x="300990" y="7238"/>
                </a:lnTo>
                <a:lnTo>
                  <a:pt x="299847" y="4825"/>
                </a:lnTo>
                <a:lnTo>
                  <a:pt x="297434" y="2412"/>
                </a:lnTo>
                <a:lnTo>
                  <a:pt x="295021" y="1143"/>
                </a:lnTo>
                <a:lnTo>
                  <a:pt x="2926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528A71A4-17A3-5905-BBDE-5C1A2AD1FB8A}"/>
              </a:ext>
            </a:extLst>
          </p:cNvPr>
          <p:cNvSpPr txBox="1"/>
          <p:nvPr/>
        </p:nvSpPr>
        <p:spPr>
          <a:xfrm>
            <a:off x="9384014" y="5583938"/>
            <a:ext cx="441222" cy="88884"/>
          </a:xfrm>
          <a:prstGeom prst="rect">
            <a:avLst/>
          </a:prstGeom>
        </p:spPr>
        <p:txBody>
          <a:bodyPr vert="horz" wrap="square" lIns="0" tIns="11824" rIns="0" bIns="0" rtlCol="0">
            <a:spAutoFit/>
          </a:bodyPr>
          <a:lstStyle/>
          <a:p>
            <a:pPr>
              <a:spcBef>
                <a:spcPts val="93"/>
              </a:spcBef>
            </a:pPr>
            <a:r>
              <a:rPr sz="500" dirty="0">
                <a:solidFill>
                  <a:schemeClr val="bg1"/>
                </a:solidFill>
                <a:latin typeface="+mn-ea"/>
                <a:cs typeface="Arial Black"/>
              </a:rPr>
              <a:t>PerfLogs</a:t>
            </a: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A662E0D4-D240-777A-ED18-DAF0CE93E022}"/>
              </a:ext>
            </a:extLst>
          </p:cNvPr>
          <p:cNvSpPr/>
          <p:nvPr/>
        </p:nvSpPr>
        <p:spPr>
          <a:xfrm>
            <a:off x="10141396" y="5226317"/>
            <a:ext cx="297924" cy="368722"/>
          </a:xfrm>
          <a:custGeom>
            <a:avLst/>
            <a:gdLst/>
            <a:ahLst/>
            <a:cxnLst/>
            <a:rect l="l" t="t" r="r" b="b"/>
            <a:pathLst>
              <a:path w="334009" h="413385">
                <a:moveTo>
                  <a:pt x="0" y="357759"/>
                </a:moveTo>
                <a:lnTo>
                  <a:pt x="0" y="368554"/>
                </a:lnTo>
                <a:lnTo>
                  <a:pt x="4825" y="373380"/>
                </a:lnTo>
                <a:lnTo>
                  <a:pt x="9651" y="373380"/>
                </a:lnTo>
                <a:lnTo>
                  <a:pt x="208406" y="411861"/>
                </a:lnTo>
                <a:lnTo>
                  <a:pt x="212089" y="413004"/>
                </a:lnTo>
                <a:lnTo>
                  <a:pt x="215646" y="411861"/>
                </a:lnTo>
                <a:lnTo>
                  <a:pt x="220472" y="407035"/>
                </a:lnTo>
                <a:lnTo>
                  <a:pt x="221741" y="404622"/>
                </a:lnTo>
                <a:lnTo>
                  <a:pt x="221741" y="366141"/>
                </a:lnTo>
                <a:lnTo>
                  <a:pt x="8381" y="366141"/>
                </a:lnTo>
                <a:lnTo>
                  <a:pt x="5969" y="364998"/>
                </a:lnTo>
                <a:lnTo>
                  <a:pt x="1142" y="360172"/>
                </a:lnTo>
                <a:lnTo>
                  <a:pt x="0" y="357759"/>
                </a:lnTo>
                <a:close/>
              </a:path>
              <a:path w="334009" h="413385">
                <a:moveTo>
                  <a:pt x="10795" y="12065"/>
                </a:moveTo>
                <a:lnTo>
                  <a:pt x="7238" y="13208"/>
                </a:lnTo>
                <a:lnTo>
                  <a:pt x="4825" y="15621"/>
                </a:lnTo>
                <a:lnTo>
                  <a:pt x="2412" y="16763"/>
                </a:lnTo>
                <a:lnTo>
                  <a:pt x="0" y="20447"/>
                </a:lnTo>
                <a:lnTo>
                  <a:pt x="0" y="357759"/>
                </a:lnTo>
                <a:lnTo>
                  <a:pt x="1142" y="360172"/>
                </a:lnTo>
                <a:lnTo>
                  <a:pt x="5969" y="364998"/>
                </a:lnTo>
                <a:lnTo>
                  <a:pt x="8381" y="366141"/>
                </a:lnTo>
                <a:lnTo>
                  <a:pt x="221741" y="366141"/>
                </a:lnTo>
                <a:lnTo>
                  <a:pt x="221741" y="222123"/>
                </a:lnTo>
                <a:lnTo>
                  <a:pt x="247014" y="193294"/>
                </a:lnTo>
                <a:lnTo>
                  <a:pt x="248157" y="190881"/>
                </a:lnTo>
                <a:lnTo>
                  <a:pt x="249427" y="188468"/>
                </a:lnTo>
                <a:lnTo>
                  <a:pt x="249427" y="61213"/>
                </a:lnTo>
                <a:lnTo>
                  <a:pt x="245745" y="57658"/>
                </a:lnTo>
                <a:lnTo>
                  <a:pt x="240919" y="56387"/>
                </a:lnTo>
                <a:lnTo>
                  <a:pt x="13207" y="13208"/>
                </a:lnTo>
                <a:lnTo>
                  <a:pt x="10795" y="12065"/>
                </a:lnTo>
                <a:close/>
              </a:path>
              <a:path w="334009" h="413385">
                <a:moveTo>
                  <a:pt x="294004" y="0"/>
                </a:moveTo>
                <a:lnTo>
                  <a:pt x="37337" y="0"/>
                </a:lnTo>
                <a:lnTo>
                  <a:pt x="243331" y="38481"/>
                </a:lnTo>
                <a:lnTo>
                  <a:pt x="253210" y="42447"/>
                </a:lnTo>
                <a:lnTo>
                  <a:pt x="260826" y="48783"/>
                </a:lnTo>
                <a:lnTo>
                  <a:pt x="265727" y="57144"/>
                </a:lnTo>
                <a:lnTo>
                  <a:pt x="267461" y="67183"/>
                </a:lnTo>
                <a:lnTo>
                  <a:pt x="267461" y="193294"/>
                </a:lnTo>
                <a:lnTo>
                  <a:pt x="265049" y="199263"/>
                </a:lnTo>
                <a:lnTo>
                  <a:pt x="260223" y="205359"/>
                </a:lnTo>
                <a:lnTo>
                  <a:pt x="245489" y="222557"/>
                </a:lnTo>
                <a:lnTo>
                  <a:pt x="239775" y="229362"/>
                </a:lnTo>
                <a:lnTo>
                  <a:pt x="239775" y="366141"/>
                </a:lnTo>
                <a:lnTo>
                  <a:pt x="294004" y="366141"/>
                </a:lnTo>
                <a:lnTo>
                  <a:pt x="296417" y="364998"/>
                </a:lnTo>
                <a:lnTo>
                  <a:pt x="301244" y="360172"/>
                </a:lnTo>
                <a:lnTo>
                  <a:pt x="302386" y="357759"/>
                </a:lnTo>
                <a:lnTo>
                  <a:pt x="302386" y="336169"/>
                </a:lnTo>
                <a:lnTo>
                  <a:pt x="330200" y="309753"/>
                </a:lnTo>
                <a:lnTo>
                  <a:pt x="332612" y="307340"/>
                </a:lnTo>
                <a:lnTo>
                  <a:pt x="333755" y="304927"/>
                </a:lnTo>
                <a:lnTo>
                  <a:pt x="333755" y="202946"/>
                </a:lnTo>
                <a:lnTo>
                  <a:pt x="332612" y="199263"/>
                </a:lnTo>
                <a:lnTo>
                  <a:pt x="330200" y="196850"/>
                </a:lnTo>
                <a:lnTo>
                  <a:pt x="302386" y="171704"/>
                </a:lnTo>
                <a:lnTo>
                  <a:pt x="302386" y="7238"/>
                </a:lnTo>
                <a:lnTo>
                  <a:pt x="301244" y="4825"/>
                </a:lnTo>
                <a:lnTo>
                  <a:pt x="298830" y="2412"/>
                </a:lnTo>
                <a:lnTo>
                  <a:pt x="296417" y="1143"/>
                </a:lnTo>
                <a:lnTo>
                  <a:pt x="2940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7E62A312-B849-5402-99C7-1755FC709E27}"/>
              </a:ext>
            </a:extLst>
          </p:cNvPr>
          <p:cNvSpPr txBox="1"/>
          <p:nvPr/>
        </p:nvSpPr>
        <p:spPr>
          <a:xfrm>
            <a:off x="9951087" y="5588267"/>
            <a:ext cx="691001" cy="88884"/>
          </a:xfrm>
          <a:prstGeom prst="rect">
            <a:avLst/>
          </a:prstGeom>
        </p:spPr>
        <p:txBody>
          <a:bodyPr vert="horz" wrap="square" lIns="0" tIns="11824" rIns="0" bIns="0" rtlCol="0">
            <a:spAutoFit/>
          </a:bodyPr>
          <a:lstStyle/>
          <a:p>
            <a:pPr>
              <a:spcBef>
                <a:spcPts val="93"/>
              </a:spcBef>
            </a:pPr>
            <a:r>
              <a:rPr sz="500" dirty="0">
                <a:solidFill>
                  <a:schemeClr val="bg1"/>
                </a:solidFill>
                <a:latin typeface="+mn-ea"/>
                <a:cs typeface="Arial Black"/>
              </a:rPr>
              <a:t>Program Files</a:t>
            </a: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id="{FF49C404-1B61-568E-F7D4-625507E75AB0}"/>
              </a:ext>
            </a:extLst>
          </p:cNvPr>
          <p:cNvSpPr/>
          <p:nvPr/>
        </p:nvSpPr>
        <p:spPr>
          <a:xfrm>
            <a:off x="8722239" y="5929099"/>
            <a:ext cx="297924" cy="368722"/>
          </a:xfrm>
          <a:custGeom>
            <a:avLst/>
            <a:gdLst/>
            <a:ahLst/>
            <a:cxnLst/>
            <a:rect l="l" t="t" r="r" b="b"/>
            <a:pathLst>
              <a:path w="334009" h="413385">
                <a:moveTo>
                  <a:pt x="0" y="357771"/>
                </a:moveTo>
                <a:lnTo>
                  <a:pt x="0" y="368579"/>
                </a:lnTo>
                <a:lnTo>
                  <a:pt x="4825" y="373379"/>
                </a:lnTo>
                <a:lnTo>
                  <a:pt x="9651" y="373379"/>
                </a:lnTo>
                <a:lnTo>
                  <a:pt x="208406" y="411797"/>
                </a:lnTo>
                <a:lnTo>
                  <a:pt x="212089" y="413003"/>
                </a:lnTo>
                <a:lnTo>
                  <a:pt x="215645" y="411797"/>
                </a:lnTo>
                <a:lnTo>
                  <a:pt x="220471" y="406996"/>
                </a:lnTo>
                <a:lnTo>
                  <a:pt x="221741" y="404596"/>
                </a:lnTo>
                <a:lnTo>
                  <a:pt x="221741" y="366179"/>
                </a:lnTo>
                <a:lnTo>
                  <a:pt x="8381" y="366179"/>
                </a:lnTo>
                <a:lnTo>
                  <a:pt x="5968" y="364985"/>
                </a:lnTo>
                <a:lnTo>
                  <a:pt x="1142" y="360171"/>
                </a:lnTo>
                <a:lnTo>
                  <a:pt x="0" y="357771"/>
                </a:lnTo>
                <a:close/>
              </a:path>
              <a:path w="334009" h="413385">
                <a:moveTo>
                  <a:pt x="10794" y="12001"/>
                </a:moveTo>
                <a:lnTo>
                  <a:pt x="7238" y="13207"/>
                </a:lnTo>
                <a:lnTo>
                  <a:pt x="4825" y="15608"/>
                </a:lnTo>
                <a:lnTo>
                  <a:pt x="2412" y="16802"/>
                </a:lnTo>
                <a:lnTo>
                  <a:pt x="0" y="20408"/>
                </a:lnTo>
                <a:lnTo>
                  <a:pt x="0" y="357771"/>
                </a:lnTo>
                <a:lnTo>
                  <a:pt x="1142" y="360171"/>
                </a:lnTo>
                <a:lnTo>
                  <a:pt x="5968" y="364985"/>
                </a:lnTo>
                <a:lnTo>
                  <a:pt x="8381" y="366179"/>
                </a:lnTo>
                <a:lnTo>
                  <a:pt x="221741" y="366179"/>
                </a:lnTo>
                <a:lnTo>
                  <a:pt x="221741" y="222110"/>
                </a:lnTo>
                <a:lnTo>
                  <a:pt x="247014" y="193293"/>
                </a:lnTo>
                <a:lnTo>
                  <a:pt x="248157" y="190893"/>
                </a:lnTo>
                <a:lnTo>
                  <a:pt x="249427" y="188493"/>
                </a:lnTo>
                <a:lnTo>
                  <a:pt x="249427" y="61226"/>
                </a:lnTo>
                <a:lnTo>
                  <a:pt x="245744" y="57632"/>
                </a:lnTo>
                <a:lnTo>
                  <a:pt x="240918" y="56426"/>
                </a:lnTo>
                <a:lnTo>
                  <a:pt x="13207" y="13207"/>
                </a:lnTo>
                <a:lnTo>
                  <a:pt x="10794" y="12001"/>
                </a:lnTo>
                <a:close/>
              </a:path>
              <a:path w="334009" h="413385">
                <a:moveTo>
                  <a:pt x="294004" y="0"/>
                </a:moveTo>
                <a:lnTo>
                  <a:pt x="37337" y="0"/>
                </a:lnTo>
                <a:lnTo>
                  <a:pt x="243331" y="38417"/>
                </a:lnTo>
                <a:lnTo>
                  <a:pt x="253210" y="42416"/>
                </a:lnTo>
                <a:lnTo>
                  <a:pt x="260826" y="48777"/>
                </a:lnTo>
                <a:lnTo>
                  <a:pt x="265727" y="57162"/>
                </a:lnTo>
                <a:lnTo>
                  <a:pt x="267461" y="67233"/>
                </a:lnTo>
                <a:lnTo>
                  <a:pt x="267461" y="193293"/>
                </a:lnTo>
                <a:lnTo>
                  <a:pt x="265048" y="199301"/>
                </a:lnTo>
                <a:lnTo>
                  <a:pt x="260222" y="205295"/>
                </a:lnTo>
                <a:lnTo>
                  <a:pt x="245489" y="222520"/>
                </a:lnTo>
                <a:lnTo>
                  <a:pt x="239775" y="229311"/>
                </a:lnTo>
                <a:lnTo>
                  <a:pt x="239775" y="366179"/>
                </a:lnTo>
                <a:lnTo>
                  <a:pt x="294004" y="366179"/>
                </a:lnTo>
                <a:lnTo>
                  <a:pt x="296417" y="364985"/>
                </a:lnTo>
                <a:lnTo>
                  <a:pt x="301243" y="360171"/>
                </a:lnTo>
                <a:lnTo>
                  <a:pt x="302386" y="357771"/>
                </a:lnTo>
                <a:lnTo>
                  <a:pt x="302386" y="336168"/>
                </a:lnTo>
                <a:lnTo>
                  <a:pt x="330200" y="309752"/>
                </a:lnTo>
                <a:lnTo>
                  <a:pt x="332612" y="307352"/>
                </a:lnTo>
                <a:lnTo>
                  <a:pt x="333755" y="304952"/>
                </a:lnTo>
                <a:lnTo>
                  <a:pt x="333755" y="202895"/>
                </a:lnTo>
                <a:lnTo>
                  <a:pt x="332612" y="199301"/>
                </a:lnTo>
                <a:lnTo>
                  <a:pt x="330200" y="196900"/>
                </a:lnTo>
                <a:lnTo>
                  <a:pt x="302386" y="171678"/>
                </a:lnTo>
                <a:lnTo>
                  <a:pt x="302386" y="7200"/>
                </a:lnTo>
                <a:lnTo>
                  <a:pt x="301243" y="4800"/>
                </a:lnTo>
                <a:lnTo>
                  <a:pt x="298830" y="2400"/>
                </a:lnTo>
                <a:lnTo>
                  <a:pt x="2940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16B86F72-B3C5-A2AA-6456-24D1B619A172}"/>
              </a:ext>
            </a:extLst>
          </p:cNvPr>
          <p:cNvSpPr txBox="1"/>
          <p:nvPr/>
        </p:nvSpPr>
        <p:spPr>
          <a:xfrm>
            <a:off x="8609178" y="6292679"/>
            <a:ext cx="964003" cy="88884"/>
          </a:xfrm>
          <a:prstGeom prst="rect">
            <a:avLst/>
          </a:prstGeom>
        </p:spPr>
        <p:txBody>
          <a:bodyPr vert="horz" wrap="square" lIns="0" tIns="11824" rIns="0" bIns="0" rtlCol="0">
            <a:spAutoFit/>
          </a:bodyPr>
          <a:lstStyle/>
          <a:p>
            <a:pPr>
              <a:spcBef>
                <a:spcPts val="93"/>
              </a:spcBef>
            </a:pPr>
            <a:r>
              <a:rPr sz="500" dirty="0">
                <a:solidFill>
                  <a:schemeClr val="bg1"/>
                </a:solidFill>
                <a:latin typeface="+mn-ea"/>
                <a:cs typeface="Arial Black"/>
              </a:rPr>
              <a:t>Program Files (x86)</a:t>
            </a:r>
          </a:p>
        </p:txBody>
      </p:sp>
      <p:sp>
        <p:nvSpPr>
          <p:cNvPr id="39" name="object 39">
            <a:extLst>
              <a:ext uri="{FF2B5EF4-FFF2-40B4-BE49-F238E27FC236}">
                <a16:creationId xmlns:a16="http://schemas.microsoft.com/office/drawing/2014/main" id="{0FCFCDC5-FA19-C8E3-78E5-EC39942A5651}"/>
              </a:ext>
            </a:extLst>
          </p:cNvPr>
          <p:cNvSpPr/>
          <p:nvPr/>
        </p:nvSpPr>
        <p:spPr>
          <a:xfrm>
            <a:off x="9439973" y="5926381"/>
            <a:ext cx="296790" cy="368722"/>
          </a:xfrm>
          <a:custGeom>
            <a:avLst/>
            <a:gdLst/>
            <a:ahLst/>
            <a:cxnLst/>
            <a:rect l="l" t="t" r="r" b="b"/>
            <a:pathLst>
              <a:path w="332740" h="413385">
                <a:moveTo>
                  <a:pt x="0" y="357771"/>
                </a:moveTo>
                <a:lnTo>
                  <a:pt x="0" y="368579"/>
                </a:lnTo>
                <a:lnTo>
                  <a:pt x="4825" y="373380"/>
                </a:lnTo>
                <a:lnTo>
                  <a:pt x="9651" y="373380"/>
                </a:lnTo>
                <a:lnTo>
                  <a:pt x="207518" y="411797"/>
                </a:lnTo>
                <a:lnTo>
                  <a:pt x="211074" y="413003"/>
                </a:lnTo>
                <a:lnTo>
                  <a:pt x="214630" y="411797"/>
                </a:lnTo>
                <a:lnTo>
                  <a:pt x="219456" y="406996"/>
                </a:lnTo>
                <a:lnTo>
                  <a:pt x="220725" y="404596"/>
                </a:lnTo>
                <a:lnTo>
                  <a:pt x="220725" y="366179"/>
                </a:lnTo>
                <a:lnTo>
                  <a:pt x="8382" y="366179"/>
                </a:lnTo>
                <a:lnTo>
                  <a:pt x="5969" y="364985"/>
                </a:lnTo>
                <a:lnTo>
                  <a:pt x="1143" y="360171"/>
                </a:lnTo>
                <a:lnTo>
                  <a:pt x="0" y="357771"/>
                </a:lnTo>
                <a:close/>
              </a:path>
              <a:path w="332740" h="413385">
                <a:moveTo>
                  <a:pt x="10795" y="12001"/>
                </a:moveTo>
                <a:lnTo>
                  <a:pt x="7239" y="13207"/>
                </a:lnTo>
                <a:lnTo>
                  <a:pt x="4825" y="15608"/>
                </a:lnTo>
                <a:lnTo>
                  <a:pt x="2413" y="16802"/>
                </a:lnTo>
                <a:lnTo>
                  <a:pt x="0" y="20408"/>
                </a:lnTo>
                <a:lnTo>
                  <a:pt x="0" y="357771"/>
                </a:lnTo>
                <a:lnTo>
                  <a:pt x="1143" y="360171"/>
                </a:lnTo>
                <a:lnTo>
                  <a:pt x="5969" y="364985"/>
                </a:lnTo>
                <a:lnTo>
                  <a:pt x="8382" y="366179"/>
                </a:lnTo>
                <a:lnTo>
                  <a:pt x="220725" y="366179"/>
                </a:lnTo>
                <a:lnTo>
                  <a:pt x="220725" y="222110"/>
                </a:lnTo>
                <a:lnTo>
                  <a:pt x="245872" y="193294"/>
                </a:lnTo>
                <a:lnTo>
                  <a:pt x="247015" y="190893"/>
                </a:lnTo>
                <a:lnTo>
                  <a:pt x="248285" y="188493"/>
                </a:lnTo>
                <a:lnTo>
                  <a:pt x="248285" y="61226"/>
                </a:lnTo>
                <a:lnTo>
                  <a:pt x="244729" y="57632"/>
                </a:lnTo>
                <a:lnTo>
                  <a:pt x="239903" y="56426"/>
                </a:lnTo>
                <a:lnTo>
                  <a:pt x="13208" y="13207"/>
                </a:lnTo>
                <a:lnTo>
                  <a:pt x="10795" y="12001"/>
                </a:lnTo>
                <a:close/>
              </a:path>
              <a:path w="332740" h="413385">
                <a:moveTo>
                  <a:pt x="292608" y="0"/>
                </a:moveTo>
                <a:lnTo>
                  <a:pt x="37211" y="0"/>
                </a:lnTo>
                <a:lnTo>
                  <a:pt x="242316" y="38417"/>
                </a:lnTo>
                <a:lnTo>
                  <a:pt x="252120" y="42416"/>
                </a:lnTo>
                <a:lnTo>
                  <a:pt x="259699" y="48777"/>
                </a:lnTo>
                <a:lnTo>
                  <a:pt x="264586" y="57162"/>
                </a:lnTo>
                <a:lnTo>
                  <a:pt x="266319" y="67233"/>
                </a:lnTo>
                <a:lnTo>
                  <a:pt x="266319" y="193294"/>
                </a:lnTo>
                <a:lnTo>
                  <a:pt x="263906" y="199301"/>
                </a:lnTo>
                <a:lnTo>
                  <a:pt x="259080" y="205295"/>
                </a:lnTo>
                <a:lnTo>
                  <a:pt x="238633" y="229311"/>
                </a:lnTo>
                <a:lnTo>
                  <a:pt x="238633" y="366179"/>
                </a:lnTo>
                <a:lnTo>
                  <a:pt x="292608" y="366179"/>
                </a:lnTo>
                <a:lnTo>
                  <a:pt x="295021" y="364985"/>
                </a:lnTo>
                <a:lnTo>
                  <a:pt x="299847" y="360171"/>
                </a:lnTo>
                <a:lnTo>
                  <a:pt x="300990" y="357771"/>
                </a:lnTo>
                <a:lnTo>
                  <a:pt x="300990" y="336169"/>
                </a:lnTo>
                <a:lnTo>
                  <a:pt x="328675" y="309752"/>
                </a:lnTo>
                <a:lnTo>
                  <a:pt x="331089" y="307352"/>
                </a:lnTo>
                <a:lnTo>
                  <a:pt x="332232" y="304952"/>
                </a:lnTo>
                <a:lnTo>
                  <a:pt x="332232" y="202895"/>
                </a:lnTo>
                <a:lnTo>
                  <a:pt x="331089" y="199301"/>
                </a:lnTo>
                <a:lnTo>
                  <a:pt x="328675" y="196900"/>
                </a:lnTo>
                <a:lnTo>
                  <a:pt x="300990" y="171678"/>
                </a:lnTo>
                <a:lnTo>
                  <a:pt x="300990" y="7200"/>
                </a:lnTo>
                <a:lnTo>
                  <a:pt x="299847" y="4800"/>
                </a:lnTo>
                <a:lnTo>
                  <a:pt x="297434" y="2400"/>
                </a:lnTo>
                <a:lnTo>
                  <a:pt x="2926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0" name="object 40">
            <a:extLst>
              <a:ext uri="{FF2B5EF4-FFF2-40B4-BE49-F238E27FC236}">
                <a16:creationId xmlns:a16="http://schemas.microsoft.com/office/drawing/2014/main" id="{2322CBDD-E828-B378-D9DC-D9336041E624}"/>
              </a:ext>
            </a:extLst>
          </p:cNvPr>
          <p:cNvSpPr txBox="1"/>
          <p:nvPr/>
        </p:nvSpPr>
        <p:spPr>
          <a:xfrm>
            <a:off x="9463309" y="6285883"/>
            <a:ext cx="282631" cy="88884"/>
          </a:xfrm>
          <a:prstGeom prst="rect">
            <a:avLst/>
          </a:prstGeom>
        </p:spPr>
        <p:txBody>
          <a:bodyPr vert="horz" wrap="square" lIns="0" tIns="11824" rIns="0" bIns="0" rtlCol="0">
            <a:spAutoFit/>
          </a:bodyPr>
          <a:lstStyle/>
          <a:p>
            <a:pPr>
              <a:spcBef>
                <a:spcPts val="93"/>
              </a:spcBef>
            </a:pPr>
            <a:r>
              <a:rPr sz="500" dirty="0">
                <a:solidFill>
                  <a:schemeClr val="bg1"/>
                </a:solidFill>
                <a:latin typeface="+mn-ea"/>
                <a:cs typeface="Arial Black"/>
              </a:rPr>
              <a:t>Users</a:t>
            </a:r>
          </a:p>
        </p:txBody>
      </p:sp>
      <p:sp>
        <p:nvSpPr>
          <p:cNvPr id="41" name="object 41">
            <a:extLst>
              <a:ext uri="{FF2B5EF4-FFF2-40B4-BE49-F238E27FC236}">
                <a16:creationId xmlns:a16="http://schemas.microsoft.com/office/drawing/2014/main" id="{568398C6-71D8-0178-4075-2AB78B88288E}"/>
              </a:ext>
            </a:extLst>
          </p:cNvPr>
          <p:cNvSpPr/>
          <p:nvPr/>
        </p:nvSpPr>
        <p:spPr>
          <a:xfrm>
            <a:off x="10141396" y="5926381"/>
            <a:ext cx="297924" cy="368722"/>
          </a:xfrm>
          <a:custGeom>
            <a:avLst/>
            <a:gdLst/>
            <a:ahLst/>
            <a:cxnLst/>
            <a:rect l="l" t="t" r="r" b="b"/>
            <a:pathLst>
              <a:path w="334009" h="413385">
                <a:moveTo>
                  <a:pt x="0" y="357771"/>
                </a:moveTo>
                <a:lnTo>
                  <a:pt x="0" y="368579"/>
                </a:lnTo>
                <a:lnTo>
                  <a:pt x="4825" y="373380"/>
                </a:lnTo>
                <a:lnTo>
                  <a:pt x="9651" y="373380"/>
                </a:lnTo>
                <a:lnTo>
                  <a:pt x="208406" y="411797"/>
                </a:lnTo>
                <a:lnTo>
                  <a:pt x="212089" y="413003"/>
                </a:lnTo>
                <a:lnTo>
                  <a:pt x="215646" y="411797"/>
                </a:lnTo>
                <a:lnTo>
                  <a:pt x="220472" y="406996"/>
                </a:lnTo>
                <a:lnTo>
                  <a:pt x="221741" y="404596"/>
                </a:lnTo>
                <a:lnTo>
                  <a:pt x="221741" y="366179"/>
                </a:lnTo>
                <a:lnTo>
                  <a:pt x="8381" y="366179"/>
                </a:lnTo>
                <a:lnTo>
                  <a:pt x="5969" y="364985"/>
                </a:lnTo>
                <a:lnTo>
                  <a:pt x="1142" y="360171"/>
                </a:lnTo>
                <a:lnTo>
                  <a:pt x="0" y="357771"/>
                </a:lnTo>
                <a:close/>
              </a:path>
              <a:path w="334009" h="413385">
                <a:moveTo>
                  <a:pt x="10795" y="12001"/>
                </a:moveTo>
                <a:lnTo>
                  <a:pt x="7238" y="13207"/>
                </a:lnTo>
                <a:lnTo>
                  <a:pt x="4825" y="15608"/>
                </a:lnTo>
                <a:lnTo>
                  <a:pt x="2412" y="16802"/>
                </a:lnTo>
                <a:lnTo>
                  <a:pt x="0" y="20408"/>
                </a:lnTo>
                <a:lnTo>
                  <a:pt x="0" y="357771"/>
                </a:lnTo>
                <a:lnTo>
                  <a:pt x="1142" y="360171"/>
                </a:lnTo>
                <a:lnTo>
                  <a:pt x="5969" y="364985"/>
                </a:lnTo>
                <a:lnTo>
                  <a:pt x="8381" y="366179"/>
                </a:lnTo>
                <a:lnTo>
                  <a:pt x="221741" y="366179"/>
                </a:lnTo>
                <a:lnTo>
                  <a:pt x="221741" y="222110"/>
                </a:lnTo>
                <a:lnTo>
                  <a:pt x="247014" y="193294"/>
                </a:lnTo>
                <a:lnTo>
                  <a:pt x="248157" y="190893"/>
                </a:lnTo>
                <a:lnTo>
                  <a:pt x="249427" y="188493"/>
                </a:lnTo>
                <a:lnTo>
                  <a:pt x="249427" y="61226"/>
                </a:lnTo>
                <a:lnTo>
                  <a:pt x="245745" y="57632"/>
                </a:lnTo>
                <a:lnTo>
                  <a:pt x="240919" y="56426"/>
                </a:lnTo>
                <a:lnTo>
                  <a:pt x="13207" y="13207"/>
                </a:lnTo>
                <a:lnTo>
                  <a:pt x="10795" y="12001"/>
                </a:lnTo>
                <a:close/>
              </a:path>
              <a:path w="334009" h="413385">
                <a:moveTo>
                  <a:pt x="294004" y="0"/>
                </a:moveTo>
                <a:lnTo>
                  <a:pt x="37337" y="0"/>
                </a:lnTo>
                <a:lnTo>
                  <a:pt x="243331" y="38417"/>
                </a:lnTo>
                <a:lnTo>
                  <a:pt x="253210" y="42416"/>
                </a:lnTo>
                <a:lnTo>
                  <a:pt x="260826" y="48777"/>
                </a:lnTo>
                <a:lnTo>
                  <a:pt x="265727" y="57162"/>
                </a:lnTo>
                <a:lnTo>
                  <a:pt x="267461" y="67233"/>
                </a:lnTo>
                <a:lnTo>
                  <a:pt x="267461" y="193294"/>
                </a:lnTo>
                <a:lnTo>
                  <a:pt x="265049" y="199301"/>
                </a:lnTo>
                <a:lnTo>
                  <a:pt x="260223" y="205295"/>
                </a:lnTo>
                <a:lnTo>
                  <a:pt x="245489" y="222520"/>
                </a:lnTo>
                <a:lnTo>
                  <a:pt x="239775" y="229311"/>
                </a:lnTo>
                <a:lnTo>
                  <a:pt x="239775" y="366179"/>
                </a:lnTo>
                <a:lnTo>
                  <a:pt x="294004" y="366179"/>
                </a:lnTo>
                <a:lnTo>
                  <a:pt x="296417" y="364985"/>
                </a:lnTo>
                <a:lnTo>
                  <a:pt x="301244" y="360171"/>
                </a:lnTo>
                <a:lnTo>
                  <a:pt x="302386" y="357771"/>
                </a:lnTo>
                <a:lnTo>
                  <a:pt x="302386" y="336169"/>
                </a:lnTo>
                <a:lnTo>
                  <a:pt x="330200" y="309752"/>
                </a:lnTo>
                <a:lnTo>
                  <a:pt x="332612" y="307352"/>
                </a:lnTo>
                <a:lnTo>
                  <a:pt x="333755" y="304952"/>
                </a:lnTo>
                <a:lnTo>
                  <a:pt x="333755" y="202895"/>
                </a:lnTo>
                <a:lnTo>
                  <a:pt x="332612" y="199301"/>
                </a:lnTo>
                <a:lnTo>
                  <a:pt x="330200" y="196900"/>
                </a:lnTo>
                <a:lnTo>
                  <a:pt x="302386" y="171678"/>
                </a:lnTo>
                <a:lnTo>
                  <a:pt x="302386" y="7200"/>
                </a:lnTo>
                <a:lnTo>
                  <a:pt x="301244" y="4800"/>
                </a:lnTo>
                <a:lnTo>
                  <a:pt x="298830" y="2400"/>
                </a:lnTo>
                <a:lnTo>
                  <a:pt x="2940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2" name="object 42">
            <a:extLst>
              <a:ext uri="{FF2B5EF4-FFF2-40B4-BE49-F238E27FC236}">
                <a16:creationId xmlns:a16="http://schemas.microsoft.com/office/drawing/2014/main" id="{6D94B3A6-048A-1250-2B38-C70C12FAEDD8}"/>
              </a:ext>
            </a:extLst>
          </p:cNvPr>
          <p:cNvSpPr txBox="1"/>
          <p:nvPr/>
        </p:nvSpPr>
        <p:spPr>
          <a:xfrm>
            <a:off x="10059043" y="6290504"/>
            <a:ext cx="471240" cy="104272"/>
          </a:xfrm>
          <a:prstGeom prst="rect">
            <a:avLst/>
          </a:prstGeom>
        </p:spPr>
        <p:txBody>
          <a:bodyPr vert="horz" wrap="square" lIns="0" tIns="11824" rIns="0" bIns="0" rtlCol="0">
            <a:spAutoFit/>
          </a:bodyPr>
          <a:lstStyle/>
          <a:p>
            <a:pPr>
              <a:spcBef>
                <a:spcPts val="93"/>
              </a:spcBef>
            </a:pPr>
            <a:r>
              <a:rPr sz="600" dirty="0">
                <a:solidFill>
                  <a:schemeClr val="bg1"/>
                </a:solidFill>
                <a:latin typeface="+mn-ea"/>
                <a:cs typeface="Arial Black"/>
              </a:rPr>
              <a:t>Windows</a:t>
            </a:r>
          </a:p>
        </p:txBody>
      </p:sp>
      <p:sp>
        <p:nvSpPr>
          <p:cNvPr id="43" name="object 43">
            <a:extLst>
              <a:ext uri="{FF2B5EF4-FFF2-40B4-BE49-F238E27FC236}">
                <a16:creationId xmlns:a16="http://schemas.microsoft.com/office/drawing/2014/main" id="{6389BD60-959C-D63E-A398-1B1B2C9F760F}"/>
              </a:ext>
            </a:extLst>
          </p:cNvPr>
          <p:cNvSpPr/>
          <p:nvPr/>
        </p:nvSpPr>
        <p:spPr>
          <a:xfrm>
            <a:off x="7061116" y="4808998"/>
            <a:ext cx="1147515" cy="1853243"/>
          </a:xfrm>
          <a:custGeom>
            <a:avLst/>
            <a:gdLst/>
            <a:ahLst/>
            <a:cxnLst/>
            <a:rect l="l" t="t" r="r" b="b"/>
            <a:pathLst>
              <a:path w="1286509" h="2077720">
                <a:moveTo>
                  <a:pt x="1071880" y="0"/>
                </a:moveTo>
                <a:lnTo>
                  <a:pt x="214375" y="0"/>
                </a:lnTo>
                <a:lnTo>
                  <a:pt x="165231" y="5663"/>
                </a:lnTo>
                <a:lnTo>
                  <a:pt x="120113" y="21795"/>
                </a:lnTo>
                <a:lnTo>
                  <a:pt x="80308" y="47106"/>
                </a:lnTo>
                <a:lnTo>
                  <a:pt x="47106" y="80308"/>
                </a:lnTo>
                <a:lnTo>
                  <a:pt x="21795" y="120113"/>
                </a:lnTo>
                <a:lnTo>
                  <a:pt x="5663" y="165231"/>
                </a:lnTo>
                <a:lnTo>
                  <a:pt x="0" y="214375"/>
                </a:lnTo>
                <a:lnTo>
                  <a:pt x="0" y="1862835"/>
                </a:lnTo>
                <a:lnTo>
                  <a:pt x="5663" y="1911988"/>
                </a:lnTo>
                <a:lnTo>
                  <a:pt x="21795" y="1957109"/>
                </a:lnTo>
                <a:lnTo>
                  <a:pt x="47106" y="1996914"/>
                </a:lnTo>
                <a:lnTo>
                  <a:pt x="80308" y="2030113"/>
                </a:lnTo>
                <a:lnTo>
                  <a:pt x="120113" y="2055421"/>
                </a:lnTo>
                <a:lnTo>
                  <a:pt x="165231" y="2071549"/>
                </a:lnTo>
                <a:lnTo>
                  <a:pt x="214375" y="2077211"/>
                </a:lnTo>
                <a:lnTo>
                  <a:pt x="1071880" y="2077211"/>
                </a:lnTo>
                <a:lnTo>
                  <a:pt x="1121024" y="2071549"/>
                </a:lnTo>
                <a:lnTo>
                  <a:pt x="1166142" y="2055421"/>
                </a:lnTo>
                <a:lnTo>
                  <a:pt x="1205947" y="2030113"/>
                </a:lnTo>
                <a:lnTo>
                  <a:pt x="1239149" y="1996914"/>
                </a:lnTo>
                <a:lnTo>
                  <a:pt x="1264460" y="1957109"/>
                </a:lnTo>
                <a:lnTo>
                  <a:pt x="1280592" y="1911988"/>
                </a:lnTo>
                <a:lnTo>
                  <a:pt x="1286256" y="1862835"/>
                </a:lnTo>
                <a:lnTo>
                  <a:pt x="1286256" y="214375"/>
                </a:lnTo>
                <a:lnTo>
                  <a:pt x="1280592" y="165231"/>
                </a:lnTo>
                <a:lnTo>
                  <a:pt x="1264460" y="120113"/>
                </a:lnTo>
                <a:lnTo>
                  <a:pt x="1239149" y="80308"/>
                </a:lnTo>
                <a:lnTo>
                  <a:pt x="1205947" y="47106"/>
                </a:lnTo>
                <a:lnTo>
                  <a:pt x="1166142" y="21795"/>
                </a:lnTo>
                <a:lnTo>
                  <a:pt x="1121024" y="5663"/>
                </a:lnTo>
                <a:lnTo>
                  <a:pt x="1071880" y="0"/>
                </a:lnTo>
                <a:close/>
              </a:path>
            </a:pathLst>
          </a:custGeom>
          <a:solidFill>
            <a:srgbClr val="D73A00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4" name="object 44">
            <a:extLst>
              <a:ext uri="{FF2B5EF4-FFF2-40B4-BE49-F238E27FC236}">
                <a16:creationId xmlns:a16="http://schemas.microsoft.com/office/drawing/2014/main" id="{51FC26B9-2D0F-82A8-E71B-7CF8F44ED8EA}"/>
              </a:ext>
            </a:extLst>
          </p:cNvPr>
          <p:cNvSpPr/>
          <p:nvPr/>
        </p:nvSpPr>
        <p:spPr>
          <a:xfrm>
            <a:off x="7251651" y="4919106"/>
            <a:ext cx="785250" cy="219421"/>
          </a:xfrm>
          <a:prstGeom prst="rect">
            <a:avLst/>
          </a:prstGeom>
          <a:solidFill>
            <a:srgbClr val="D73A0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+mn-ea"/>
              </a:rPr>
              <a:t>레지스트리</a:t>
            </a:r>
            <a:endParaRPr sz="1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5" name="object 45">
            <a:extLst>
              <a:ext uri="{FF2B5EF4-FFF2-40B4-BE49-F238E27FC236}">
                <a16:creationId xmlns:a16="http://schemas.microsoft.com/office/drawing/2014/main" id="{D4859242-1614-005B-E0D9-B77B604C8E55}"/>
              </a:ext>
            </a:extLst>
          </p:cNvPr>
          <p:cNvSpPr/>
          <p:nvPr/>
        </p:nvSpPr>
        <p:spPr>
          <a:xfrm>
            <a:off x="7207928" y="5297003"/>
            <a:ext cx="322279" cy="375519"/>
          </a:xfrm>
          <a:custGeom>
            <a:avLst/>
            <a:gdLst/>
            <a:ahLst/>
            <a:cxnLst/>
            <a:rect l="l" t="t" r="r" b="b"/>
            <a:pathLst>
              <a:path w="361315" h="421004">
                <a:moveTo>
                  <a:pt x="300736" y="0"/>
                </a:moveTo>
                <a:lnTo>
                  <a:pt x="0" y="0"/>
                </a:lnTo>
                <a:lnTo>
                  <a:pt x="0" y="420624"/>
                </a:lnTo>
                <a:lnTo>
                  <a:pt x="300736" y="420624"/>
                </a:lnTo>
                <a:lnTo>
                  <a:pt x="340313" y="390525"/>
                </a:lnTo>
                <a:lnTo>
                  <a:pt x="30225" y="390525"/>
                </a:lnTo>
                <a:lnTo>
                  <a:pt x="30225" y="225425"/>
                </a:lnTo>
                <a:lnTo>
                  <a:pt x="300736" y="225425"/>
                </a:lnTo>
                <a:lnTo>
                  <a:pt x="300736" y="195199"/>
                </a:lnTo>
                <a:lnTo>
                  <a:pt x="30225" y="195199"/>
                </a:lnTo>
                <a:lnTo>
                  <a:pt x="30225" y="30099"/>
                </a:lnTo>
                <a:lnTo>
                  <a:pt x="341670" y="30099"/>
                </a:lnTo>
                <a:lnTo>
                  <a:pt x="300736" y="0"/>
                </a:lnTo>
                <a:close/>
              </a:path>
              <a:path w="361315" h="421004">
                <a:moveTo>
                  <a:pt x="300736" y="225425"/>
                </a:moveTo>
                <a:lnTo>
                  <a:pt x="270509" y="225425"/>
                </a:lnTo>
                <a:lnTo>
                  <a:pt x="270509" y="390525"/>
                </a:lnTo>
                <a:lnTo>
                  <a:pt x="340313" y="390525"/>
                </a:lnTo>
                <a:lnTo>
                  <a:pt x="350834" y="382524"/>
                </a:lnTo>
                <a:lnTo>
                  <a:pt x="300736" y="382524"/>
                </a:lnTo>
                <a:lnTo>
                  <a:pt x="300736" y="225425"/>
                </a:lnTo>
                <a:close/>
              </a:path>
              <a:path w="361315" h="421004">
                <a:moveTo>
                  <a:pt x="352552" y="38100"/>
                </a:moveTo>
                <a:lnTo>
                  <a:pt x="300736" y="38100"/>
                </a:lnTo>
                <a:lnTo>
                  <a:pt x="330962" y="60325"/>
                </a:lnTo>
                <a:lnTo>
                  <a:pt x="330962" y="360299"/>
                </a:lnTo>
                <a:lnTo>
                  <a:pt x="300736" y="382524"/>
                </a:lnTo>
                <a:lnTo>
                  <a:pt x="350834" y="382524"/>
                </a:lnTo>
                <a:lnTo>
                  <a:pt x="361188" y="374650"/>
                </a:lnTo>
                <a:lnTo>
                  <a:pt x="361188" y="44450"/>
                </a:lnTo>
                <a:lnTo>
                  <a:pt x="352552" y="38100"/>
                </a:lnTo>
                <a:close/>
              </a:path>
              <a:path w="361315" h="421004">
                <a:moveTo>
                  <a:pt x="210057" y="255524"/>
                </a:moveTo>
                <a:lnTo>
                  <a:pt x="89153" y="255524"/>
                </a:lnTo>
                <a:lnTo>
                  <a:pt x="89153" y="285750"/>
                </a:lnTo>
                <a:lnTo>
                  <a:pt x="210057" y="285750"/>
                </a:lnTo>
                <a:lnTo>
                  <a:pt x="210057" y="255524"/>
                </a:lnTo>
                <a:close/>
              </a:path>
              <a:path w="361315" h="421004">
                <a:moveTo>
                  <a:pt x="341670" y="30099"/>
                </a:moveTo>
                <a:lnTo>
                  <a:pt x="270509" y="30099"/>
                </a:lnTo>
                <a:lnTo>
                  <a:pt x="270509" y="195199"/>
                </a:lnTo>
                <a:lnTo>
                  <a:pt x="300736" y="195199"/>
                </a:lnTo>
                <a:lnTo>
                  <a:pt x="300736" y="38100"/>
                </a:lnTo>
                <a:lnTo>
                  <a:pt x="352552" y="38100"/>
                </a:lnTo>
                <a:lnTo>
                  <a:pt x="341670" y="30099"/>
                </a:lnTo>
                <a:close/>
              </a:path>
              <a:path w="361315" h="421004">
                <a:moveTo>
                  <a:pt x="210057" y="60325"/>
                </a:moveTo>
                <a:lnTo>
                  <a:pt x="89153" y="60325"/>
                </a:lnTo>
                <a:lnTo>
                  <a:pt x="89153" y="90424"/>
                </a:lnTo>
                <a:lnTo>
                  <a:pt x="210057" y="90424"/>
                </a:lnTo>
                <a:lnTo>
                  <a:pt x="210057" y="603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6" name="object 46">
            <a:extLst>
              <a:ext uri="{FF2B5EF4-FFF2-40B4-BE49-F238E27FC236}">
                <a16:creationId xmlns:a16="http://schemas.microsoft.com/office/drawing/2014/main" id="{E4F408C8-C4E1-2163-CA6A-5C6805DD8D10}"/>
              </a:ext>
            </a:extLst>
          </p:cNvPr>
          <p:cNvSpPr txBox="1"/>
          <p:nvPr/>
        </p:nvSpPr>
        <p:spPr>
          <a:xfrm>
            <a:off x="7199997" y="5689673"/>
            <a:ext cx="312083" cy="104272"/>
          </a:xfrm>
          <a:prstGeom prst="rect">
            <a:avLst/>
          </a:prstGeom>
        </p:spPr>
        <p:txBody>
          <a:bodyPr vert="horz" wrap="square" lIns="0" tIns="11824" rIns="0" bIns="0" rtlCol="0">
            <a:spAutoFit/>
          </a:bodyPr>
          <a:lstStyle/>
          <a:p>
            <a:pPr>
              <a:spcBef>
                <a:spcPts val="93"/>
              </a:spcBef>
            </a:pPr>
            <a:r>
              <a:rPr sz="600" dirty="0">
                <a:solidFill>
                  <a:schemeClr val="bg1"/>
                </a:solidFill>
                <a:latin typeface="+mn-ea"/>
                <a:cs typeface="Arial Black"/>
              </a:rPr>
              <a:t>HKLM</a:t>
            </a:r>
            <a:endParaRPr sz="600">
              <a:solidFill>
                <a:schemeClr val="bg1"/>
              </a:solidFill>
              <a:latin typeface="+mn-ea"/>
              <a:cs typeface="Arial Black"/>
            </a:endParaRPr>
          </a:p>
        </p:txBody>
      </p:sp>
      <p:sp>
        <p:nvSpPr>
          <p:cNvPr id="47" name="object 47">
            <a:extLst>
              <a:ext uri="{FF2B5EF4-FFF2-40B4-BE49-F238E27FC236}">
                <a16:creationId xmlns:a16="http://schemas.microsoft.com/office/drawing/2014/main" id="{AFAF172F-8009-BFB1-EB4F-99ABDBD497C6}"/>
              </a:ext>
            </a:extLst>
          </p:cNvPr>
          <p:cNvSpPr/>
          <p:nvPr/>
        </p:nvSpPr>
        <p:spPr>
          <a:xfrm>
            <a:off x="7698651" y="5297003"/>
            <a:ext cx="321145" cy="375519"/>
          </a:xfrm>
          <a:custGeom>
            <a:avLst/>
            <a:gdLst/>
            <a:ahLst/>
            <a:cxnLst/>
            <a:rect l="l" t="t" r="r" b="b"/>
            <a:pathLst>
              <a:path w="360045" h="421004">
                <a:moveTo>
                  <a:pt x="299465" y="0"/>
                </a:moveTo>
                <a:lnTo>
                  <a:pt x="0" y="0"/>
                </a:lnTo>
                <a:lnTo>
                  <a:pt x="0" y="420624"/>
                </a:lnTo>
                <a:lnTo>
                  <a:pt x="299465" y="420624"/>
                </a:lnTo>
                <a:lnTo>
                  <a:pt x="338877" y="390525"/>
                </a:lnTo>
                <a:lnTo>
                  <a:pt x="30099" y="390525"/>
                </a:lnTo>
                <a:lnTo>
                  <a:pt x="30099" y="225425"/>
                </a:lnTo>
                <a:lnTo>
                  <a:pt x="299465" y="225425"/>
                </a:lnTo>
                <a:lnTo>
                  <a:pt x="299465" y="195199"/>
                </a:lnTo>
                <a:lnTo>
                  <a:pt x="30099" y="195199"/>
                </a:lnTo>
                <a:lnTo>
                  <a:pt x="30099" y="30099"/>
                </a:lnTo>
                <a:lnTo>
                  <a:pt x="340228" y="30099"/>
                </a:lnTo>
                <a:lnTo>
                  <a:pt x="299465" y="0"/>
                </a:lnTo>
                <a:close/>
              </a:path>
              <a:path w="360045" h="421004">
                <a:moveTo>
                  <a:pt x="299465" y="225425"/>
                </a:moveTo>
                <a:lnTo>
                  <a:pt x="269366" y="225425"/>
                </a:lnTo>
                <a:lnTo>
                  <a:pt x="269366" y="390525"/>
                </a:lnTo>
                <a:lnTo>
                  <a:pt x="338877" y="390525"/>
                </a:lnTo>
                <a:lnTo>
                  <a:pt x="349353" y="382524"/>
                </a:lnTo>
                <a:lnTo>
                  <a:pt x="299465" y="382524"/>
                </a:lnTo>
                <a:lnTo>
                  <a:pt x="299465" y="225425"/>
                </a:lnTo>
                <a:close/>
              </a:path>
              <a:path w="360045" h="421004">
                <a:moveTo>
                  <a:pt x="351064" y="38100"/>
                </a:moveTo>
                <a:lnTo>
                  <a:pt x="299465" y="38100"/>
                </a:lnTo>
                <a:lnTo>
                  <a:pt x="329564" y="60325"/>
                </a:lnTo>
                <a:lnTo>
                  <a:pt x="329564" y="360299"/>
                </a:lnTo>
                <a:lnTo>
                  <a:pt x="299465" y="382524"/>
                </a:lnTo>
                <a:lnTo>
                  <a:pt x="349353" y="382524"/>
                </a:lnTo>
                <a:lnTo>
                  <a:pt x="359663" y="374650"/>
                </a:lnTo>
                <a:lnTo>
                  <a:pt x="359663" y="44450"/>
                </a:lnTo>
                <a:lnTo>
                  <a:pt x="351064" y="38100"/>
                </a:lnTo>
                <a:close/>
              </a:path>
              <a:path w="360045" h="421004">
                <a:moveTo>
                  <a:pt x="209168" y="255524"/>
                </a:moveTo>
                <a:lnTo>
                  <a:pt x="88773" y="255524"/>
                </a:lnTo>
                <a:lnTo>
                  <a:pt x="88773" y="285750"/>
                </a:lnTo>
                <a:lnTo>
                  <a:pt x="209168" y="285750"/>
                </a:lnTo>
                <a:lnTo>
                  <a:pt x="209168" y="255524"/>
                </a:lnTo>
                <a:close/>
              </a:path>
              <a:path w="360045" h="421004">
                <a:moveTo>
                  <a:pt x="340228" y="30099"/>
                </a:moveTo>
                <a:lnTo>
                  <a:pt x="269366" y="30099"/>
                </a:lnTo>
                <a:lnTo>
                  <a:pt x="269366" y="195199"/>
                </a:lnTo>
                <a:lnTo>
                  <a:pt x="299465" y="195199"/>
                </a:lnTo>
                <a:lnTo>
                  <a:pt x="299465" y="38100"/>
                </a:lnTo>
                <a:lnTo>
                  <a:pt x="351064" y="38100"/>
                </a:lnTo>
                <a:lnTo>
                  <a:pt x="340228" y="30099"/>
                </a:lnTo>
                <a:close/>
              </a:path>
              <a:path w="360045" h="421004">
                <a:moveTo>
                  <a:pt x="209168" y="60325"/>
                </a:moveTo>
                <a:lnTo>
                  <a:pt x="88773" y="60325"/>
                </a:lnTo>
                <a:lnTo>
                  <a:pt x="88773" y="90424"/>
                </a:lnTo>
                <a:lnTo>
                  <a:pt x="209168" y="90424"/>
                </a:lnTo>
                <a:lnTo>
                  <a:pt x="209168" y="603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8" name="object 48">
            <a:extLst>
              <a:ext uri="{FF2B5EF4-FFF2-40B4-BE49-F238E27FC236}">
                <a16:creationId xmlns:a16="http://schemas.microsoft.com/office/drawing/2014/main" id="{5E180E40-A8A4-00E5-5F61-421CB4A5E1B9}"/>
              </a:ext>
            </a:extLst>
          </p:cNvPr>
          <p:cNvSpPr txBox="1"/>
          <p:nvPr/>
        </p:nvSpPr>
        <p:spPr>
          <a:xfrm>
            <a:off x="7695707" y="5689673"/>
            <a:ext cx="304153" cy="104272"/>
          </a:xfrm>
          <a:prstGeom prst="rect">
            <a:avLst/>
          </a:prstGeom>
        </p:spPr>
        <p:txBody>
          <a:bodyPr vert="horz" wrap="square" lIns="0" tIns="11824" rIns="0" bIns="0" rtlCol="0">
            <a:spAutoFit/>
          </a:bodyPr>
          <a:lstStyle/>
          <a:p>
            <a:pPr>
              <a:spcBef>
                <a:spcPts val="93"/>
              </a:spcBef>
            </a:pPr>
            <a:r>
              <a:rPr sz="600" dirty="0">
                <a:solidFill>
                  <a:schemeClr val="bg1"/>
                </a:solidFill>
                <a:latin typeface="+mn-ea"/>
                <a:cs typeface="Arial Black"/>
              </a:rPr>
              <a:t>HKCU</a:t>
            </a:r>
            <a:endParaRPr sz="600">
              <a:solidFill>
                <a:schemeClr val="bg1"/>
              </a:solidFill>
              <a:latin typeface="+mn-ea"/>
              <a:cs typeface="Arial Black"/>
            </a:endParaRPr>
          </a:p>
        </p:txBody>
      </p:sp>
      <p:sp>
        <p:nvSpPr>
          <p:cNvPr id="49" name="object 49">
            <a:extLst>
              <a:ext uri="{FF2B5EF4-FFF2-40B4-BE49-F238E27FC236}">
                <a16:creationId xmlns:a16="http://schemas.microsoft.com/office/drawing/2014/main" id="{1725DB37-16C0-A6CE-423F-FE7E115007F7}"/>
              </a:ext>
            </a:extLst>
          </p:cNvPr>
          <p:cNvSpPr/>
          <p:nvPr/>
        </p:nvSpPr>
        <p:spPr>
          <a:xfrm>
            <a:off x="7225599" y="5972600"/>
            <a:ext cx="321145" cy="375519"/>
          </a:xfrm>
          <a:custGeom>
            <a:avLst/>
            <a:gdLst/>
            <a:ahLst/>
            <a:cxnLst/>
            <a:rect l="l" t="t" r="r" b="b"/>
            <a:pathLst>
              <a:path w="360045" h="421004">
                <a:moveTo>
                  <a:pt x="299465" y="0"/>
                </a:moveTo>
                <a:lnTo>
                  <a:pt x="0" y="0"/>
                </a:lnTo>
                <a:lnTo>
                  <a:pt x="0" y="420624"/>
                </a:lnTo>
                <a:lnTo>
                  <a:pt x="299465" y="420624"/>
                </a:lnTo>
                <a:lnTo>
                  <a:pt x="338916" y="390461"/>
                </a:lnTo>
                <a:lnTo>
                  <a:pt x="30099" y="390461"/>
                </a:lnTo>
                <a:lnTo>
                  <a:pt x="30099" y="225386"/>
                </a:lnTo>
                <a:lnTo>
                  <a:pt x="299465" y="225386"/>
                </a:lnTo>
                <a:lnTo>
                  <a:pt x="299465" y="195237"/>
                </a:lnTo>
                <a:lnTo>
                  <a:pt x="30099" y="195237"/>
                </a:lnTo>
                <a:lnTo>
                  <a:pt x="30099" y="30162"/>
                </a:lnTo>
                <a:lnTo>
                  <a:pt x="340326" y="30162"/>
                </a:lnTo>
                <a:lnTo>
                  <a:pt x="299465" y="0"/>
                </a:lnTo>
                <a:close/>
              </a:path>
              <a:path w="360045" h="421004">
                <a:moveTo>
                  <a:pt x="299465" y="225386"/>
                </a:moveTo>
                <a:lnTo>
                  <a:pt x="269366" y="225386"/>
                </a:lnTo>
                <a:lnTo>
                  <a:pt x="269366" y="390461"/>
                </a:lnTo>
                <a:lnTo>
                  <a:pt x="338916" y="390461"/>
                </a:lnTo>
                <a:lnTo>
                  <a:pt x="349298" y="382524"/>
                </a:lnTo>
                <a:lnTo>
                  <a:pt x="299465" y="382524"/>
                </a:lnTo>
                <a:lnTo>
                  <a:pt x="299465" y="225386"/>
                </a:lnTo>
                <a:close/>
              </a:path>
              <a:path w="360045" h="421004">
                <a:moveTo>
                  <a:pt x="351079" y="38100"/>
                </a:moveTo>
                <a:lnTo>
                  <a:pt x="299465" y="38100"/>
                </a:lnTo>
                <a:lnTo>
                  <a:pt x="329564" y="60312"/>
                </a:lnTo>
                <a:lnTo>
                  <a:pt x="329564" y="360311"/>
                </a:lnTo>
                <a:lnTo>
                  <a:pt x="299465" y="382524"/>
                </a:lnTo>
                <a:lnTo>
                  <a:pt x="349298" y="382524"/>
                </a:lnTo>
                <a:lnTo>
                  <a:pt x="359663" y="374599"/>
                </a:lnTo>
                <a:lnTo>
                  <a:pt x="359663" y="44437"/>
                </a:lnTo>
                <a:lnTo>
                  <a:pt x="351079" y="38100"/>
                </a:lnTo>
                <a:close/>
              </a:path>
              <a:path w="360045" h="421004">
                <a:moveTo>
                  <a:pt x="209168" y="255549"/>
                </a:moveTo>
                <a:lnTo>
                  <a:pt x="88772" y="255549"/>
                </a:lnTo>
                <a:lnTo>
                  <a:pt x="88772" y="285711"/>
                </a:lnTo>
                <a:lnTo>
                  <a:pt x="209168" y="285711"/>
                </a:lnTo>
                <a:lnTo>
                  <a:pt x="209168" y="255549"/>
                </a:lnTo>
                <a:close/>
              </a:path>
              <a:path w="360045" h="421004">
                <a:moveTo>
                  <a:pt x="340326" y="30162"/>
                </a:moveTo>
                <a:lnTo>
                  <a:pt x="269366" y="30162"/>
                </a:lnTo>
                <a:lnTo>
                  <a:pt x="269366" y="195237"/>
                </a:lnTo>
                <a:lnTo>
                  <a:pt x="299465" y="195237"/>
                </a:lnTo>
                <a:lnTo>
                  <a:pt x="299465" y="38100"/>
                </a:lnTo>
                <a:lnTo>
                  <a:pt x="351079" y="38100"/>
                </a:lnTo>
                <a:lnTo>
                  <a:pt x="340326" y="30162"/>
                </a:lnTo>
                <a:close/>
              </a:path>
              <a:path w="360045" h="421004">
                <a:moveTo>
                  <a:pt x="209168" y="60312"/>
                </a:moveTo>
                <a:lnTo>
                  <a:pt x="88772" y="60312"/>
                </a:lnTo>
                <a:lnTo>
                  <a:pt x="88772" y="90474"/>
                </a:lnTo>
                <a:lnTo>
                  <a:pt x="209168" y="90474"/>
                </a:lnTo>
                <a:lnTo>
                  <a:pt x="209168" y="60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0E27E226-352A-6E7E-8894-2928C79CEE22}"/>
              </a:ext>
            </a:extLst>
          </p:cNvPr>
          <p:cNvSpPr/>
          <p:nvPr/>
        </p:nvSpPr>
        <p:spPr>
          <a:xfrm>
            <a:off x="7686417" y="5965802"/>
            <a:ext cx="322279" cy="375519"/>
          </a:xfrm>
          <a:custGeom>
            <a:avLst/>
            <a:gdLst/>
            <a:ahLst/>
            <a:cxnLst/>
            <a:rect l="l" t="t" r="r" b="b"/>
            <a:pathLst>
              <a:path w="361315" h="421004">
                <a:moveTo>
                  <a:pt x="300735" y="0"/>
                </a:moveTo>
                <a:lnTo>
                  <a:pt x="0" y="0"/>
                </a:lnTo>
                <a:lnTo>
                  <a:pt x="0" y="420623"/>
                </a:lnTo>
                <a:lnTo>
                  <a:pt x="300735" y="420623"/>
                </a:lnTo>
                <a:lnTo>
                  <a:pt x="340353" y="390461"/>
                </a:lnTo>
                <a:lnTo>
                  <a:pt x="30225" y="390461"/>
                </a:lnTo>
                <a:lnTo>
                  <a:pt x="30225" y="225386"/>
                </a:lnTo>
                <a:lnTo>
                  <a:pt x="300735" y="225386"/>
                </a:lnTo>
                <a:lnTo>
                  <a:pt x="300735" y="195237"/>
                </a:lnTo>
                <a:lnTo>
                  <a:pt x="30225" y="195237"/>
                </a:lnTo>
                <a:lnTo>
                  <a:pt x="30225" y="30162"/>
                </a:lnTo>
                <a:lnTo>
                  <a:pt x="341768" y="30162"/>
                </a:lnTo>
                <a:lnTo>
                  <a:pt x="300735" y="0"/>
                </a:lnTo>
                <a:close/>
              </a:path>
              <a:path w="361315" h="421004">
                <a:moveTo>
                  <a:pt x="300735" y="225386"/>
                </a:moveTo>
                <a:lnTo>
                  <a:pt x="270509" y="225386"/>
                </a:lnTo>
                <a:lnTo>
                  <a:pt x="270509" y="390461"/>
                </a:lnTo>
                <a:lnTo>
                  <a:pt x="340353" y="390461"/>
                </a:lnTo>
                <a:lnTo>
                  <a:pt x="350779" y="382523"/>
                </a:lnTo>
                <a:lnTo>
                  <a:pt x="300735" y="382523"/>
                </a:lnTo>
                <a:lnTo>
                  <a:pt x="300735" y="225386"/>
                </a:lnTo>
                <a:close/>
              </a:path>
              <a:path w="361315" h="421004">
                <a:moveTo>
                  <a:pt x="352566" y="38099"/>
                </a:moveTo>
                <a:lnTo>
                  <a:pt x="300735" y="38099"/>
                </a:lnTo>
                <a:lnTo>
                  <a:pt x="330961" y="60312"/>
                </a:lnTo>
                <a:lnTo>
                  <a:pt x="330961" y="360311"/>
                </a:lnTo>
                <a:lnTo>
                  <a:pt x="300735" y="382523"/>
                </a:lnTo>
                <a:lnTo>
                  <a:pt x="350779" y="382523"/>
                </a:lnTo>
                <a:lnTo>
                  <a:pt x="361188" y="374599"/>
                </a:lnTo>
                <a:lnTo>
                  <a:pt x="361188" y="44437"/>
                </a:lnTo>
                <a:lnTo>
                  <a:pt x="352566" y="38099"/>
                </a:lnTo>
                <a:close/>
              </a:path>
              <a:path w="361315" h="421004">
                <a:moveTo>
                  <a:pt x="210057" y="255549"/>
                </a:moveTo>
                <a:lnTo>
                  <a:pt x="89153" y="255549"/>
                </a:lnTo>
                <a:lnTo>
                  <a:pt x="89153" y="285711"/>
                </a:lnTo>
                <a:lnTo>
                  <a:pt x="210057" y="285711"/>
                </a:lnTo>
                <a:lnTo>
                  <a:pt x="210057" y="255549"/>
                </a:lnTo>
                <a:close/>
              </a:path>
              <a:path w="361315" h="421004">
                <a:moveTo>
                  <a:pt x="341768" y="30162"/>
                </a:moveTo>
                <a:lnTo>
                  <a:pt x="270509" y="30162"/>
                </a:lnTo>
                <a:lnTo>
                  <a:pt x="270509" y="195237"/>
                </a:lnTo>
                <a:lnTo>
                  <a:pt x="300735" y="195237"/>
                </a:lnTo>
                <a:lnTo>
                  <a:pt x="300735" y="38099"/>
                </a:lnTo>
                <a:lnTo>
                  <a:pt x="352566" y="38099"/>
                </a:lnTo>
                <a:lnTo>
                  <a:pt x="341768" y="30162"/>
                </a:lnTo>
                <a:close/>
              </a:path>
              <a:path w="361315" h="421004">
                <a:moveTo>
                  <a:pt x="210057" y="60312"/>
                </a:moveTo>
                <a:lnTo>
                  <a:pt x="89153" y="60312"/>
                </a:lnTo>
                <a:lnTo>
                  <a:pt x="89153" y="90474"/>
                </a:lnTo>
                <a:lnTo>
                  <a:pt x="210057" y="90474"/>
                </a:lnTo>
                <a:lnTo>
                  <a:pt x="210057" y="60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3D482688-E7E0-ECB3-E46C-06260B59CB8B}"/>
              </a:ext>
            </a:extLst>
          </p:cNvPr>
          <p:cNvSpPr txBox="1"/>
          <p:nvPr/>
        </p:nvSpPr>
        <p:spPr>
          <a:xfrm>
            <a:off x="7227523" y="6366628"/>
            <a:ext cx="725551" cy="119661"/>
          </a:xfrm>
          <a:prstGeom prst="rect">
            <a:avLst/>
          </a:prstGeom>
        </p:spPr>
        <p:txBody>
          <a:bodyPr vert="horz" wrap="square" lIns="0" tIns="11824" rIns="0" bIns="0" rtlCol="0">
            <a:spAutoFit/>
          </a:bodyPr>
          <a:lstStyle/>
          <a:p>
            <a:pPr>
              <a:spcBef>
                <a:spcPts val="93"/>
              </a:spcBef>
              <a:tabLst>
                <a:tab pos="538912" algn="l"/>
              </a:tabLst>
            </a:pPr>
            <a:r>
              <a:rPr sz="600" dirty="0">
                <a:solidFill>
                  <a:schemeClr val="bg1"/>
                </a:solidFill>
                <a:latin typeface="+mn-ea"/>
                <a:cs typeface="Arial Black"/>
              </a:rPr>
              <a:t>HKCR	</a:t>
            </a:r>
            <a:r>
              <a:rPr sz="1050" baseline="2777" dirty="0">
                <a:solidFill>
                  <a:schemeClr val="bg1"/>
                </a:solidFill>
                <a:latin typeface="+mn-ea"/>
                <a:cs typeface="Arial Black"/>
              </a:rPr>
              <a:t>HKU</a:t>
            </a:r>
            <a:endParaRPr sz="1050" baseline="2777">
              <a:solidFill>
                <a:schemeClr val="bg1"/>
              </a:solidFill>
              <a:latin typeface="+mn-ea"/>
              <a:cs typeface="Arial Black"/>
            </a:endParaRPr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7B1E2039-0B19-A1EE-2C86-5F98DAF305DC}"/>
              </a:ext>
            </a:extLst>
          </p:cNvPr>
          <p:cNvSpPr/>
          <p:nvPr/>
        </p:nvSpPr>
        <p:spPr>
          <a:xfrm>
            <a:off x="6987033" y="1832708"/>
            <a:ext cx="3942105" cy="2362998"/>
          </a:xfrm>
          <a:custGeom>
            <a:avLst/>
            <a:gdLst/>
            <a:ahLst/>
            <a:cxnLst/>
            <a:rect l="l" t="t" r="r" b="b"/>
            <a:pathLst>
              <a:path w="4419600" h="2649220">
                <a:moveTo>
                  <a:pt x="0" y="2648712"/>
                </a:moveTo>
                <a:lnTo>
                  <a:pt x="4419600" y="2648712"/>
                </a:lnTo>
                <a:lnTo>
                  <a:pt x="4419600" y="0"/>
                </a:lnTo>
                <a:lnTo>
                  <a:pt x="0" y="0"/>
                </a:lnTo>
                <a:lnTo>
                  <a:pt x="0" y="2648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0B0C2F24-5254-9912-2396-1173C863C4D4}"/>
              </a:ext>
            </a:extLst>
          </p:cNvPr>
          <p:cNvSpPr/>
          <p:nvPr/>
        </p:nvSpPr>
        <p:spPr>
          <a:xfrm>
            <a:off x="6987033" y="1832708"/>
            <a:ext cx="3942105" cy="2362998"/>
          </a:xfrm>
          <a:custGeom>
            <a:avLst/>
            <a:gdLst/>
            <a:ahLst/>
            <a:cxnLst/>
            <a:rect l="l" t="t" r="r" b="b"/>
            <a:pathLst>
              <a:path w="4419600" h="2649220">
                <a:moveTo>
                  <a:pt x="0" y="2648712"/>
                </a:moveTo>
                <a:lnTo>
                  <a:pt x="4419600" y="2648712"/>
                </a:lnTo>
                <a:lnTo>
                  <a:pt x="4419600" y="0"/>
                </a:lnTo>
                <a:lnTo>
                  <a:pt x="0" y="0"/>
                </a:lnTo>
                <a:lnTo>
                  <a:pt x="0" y="2648712"/>
                </a:lnTo>
                <a:close/>
              </a:path>
            </a:pathLst>
          </a:custGeom>
          <a:ln w="10668">
            <a:solidFill>
              <a:srgbClr val="D73A00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E171FF83-06E4-982F-3E9C-C80D83CF9B76}"/>
              </a:ext>
            </a:extLst>
          </p:cNvPr>
          <p:cNvSpPr txBox="1">
            <a:spLocks/>
          </p:cNvSpPr>
          <p:nvPr/>
        </p:nvSpPr>
        <p:spPr>
          <a:xfrm>
            <a:off x="8009714" y="1956844"/>
            <a:ext cx="1908182" cy="258789"/>
          </a:xfrm>
          <a:prstGeom prst="rect">
            <a:avLst/>
          </a:prstGeom>
        </p:spPr>
        <p:txBody>
          <a:bodyPr vert="horz" wrap="square" lIns="0" tIns="12446" rIns="0" bIns="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98"/>
              </a:spcBef>
            </a:pPr>
            <a:r>
              <a:rPr lang="ko-KR" altLang="en-US" sz="1600" dirty="0">
                <a:latin typeface="+mn-ea"/>
                <a:ea typeface="+mn-ea"/>
                <a:cs typeface="Arial Black"/>
              </a:rPr>
              <a:t>이미지 콘텐츠</a:t>
            </a:r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B7950715-6663-1E79-0F0C-2C16990E165E}"/>
              </a:ext>
            </a:extLst>
          </p:cNvPr>
          <p:cNvSpPr/>
          <p:nvPr/>
        </p:nvSpPr>
        <p:spPr>
          <a:xfrm>
            <a:off x="8277733" y="2319242"/>
            <a:ext cx="2585591" cy="1853243"/>
          </a:xfrm>
          <a:custGeom>
            <a:avLst/>
            <a:gdLst/>
            <a:ahLst/>
            <a:cxnLst/>
            <a:rect l="l" t="t" r="r" b="b"/>
            <a:pathLst>
              <a:path w="2898775" h="2077720">
                <a:moveTo>
                  <a:pt x="2552445" y="0"/>
                </a:moveTo>
                <a:lnTo>
                  <a:pt x="346201" y="0"/>
                </a:lnTo>
                <a:lnTo>
                  <a:pt x="299211" y="3159"/>
                </a:lnTo>
                <a:lnTo>
                  <a:pt x="254146" y="12362"/>
                </a:lnTo>
                <a:lnTo>
                  <a:pt x="211419" y="27197"/>
                </a:lnTo>
                <a:lnTo>
                  <a:pt x="171440" y="47253"/>
                </a:lnTo>
                <a:lnTo>
                  <a:pt x="134622" y="72117"/>
                </a:lnTo>
                <a:lnTo>
                  <a:pt x="101377" y="101377"/>
                </a:lnTo>
                <a:lnTo>
                  <a:pt x="72117" y="134622"/>
                </a:lnTo>
                <a:lnTo>
                  <a:pt x="47253" y="171440"/>
                </a:lnTo>
                <a:lnTo>
                  <a:pt x="27197" y="211419"/>
                </a:lnTo>
                <a:lnTo>
                  <a:pt x="12362" y="254146"/>
                </a:lnTo>
                <a:lnTo>
                  <a:pt x="3159" y="299211"/>
                </a:lnTo>
                <a:lnTo>
                  <a:pt x="0" y="346201"/>
                </a:lnTo>
                <a:lnTo>
                  <a:pt x="0" y="1731010"/>
                </a:lnTo>
                <a:lnTo>
                  <a:pt x="3159" y="1778000"/>
                </a:lnTo>
                <a:lnTo>
                  <a:pt x="12362" y="1823065"/>
                </a:lnTo>
                <a:lnTo>
                  <a:pt x="27197" y="1865792"/>
                </a:lnTo>
                <a:lnTo>
                  <a:pt x="47253" y="1905771"/>
                </a:lnTo>
                <a:lnTo>
                  <a:pt x="72117" y="1942589"/>
                </a:lnTo>
                <a:lnTo>
                  <a:pt x="101377" y="1975834"/>
                </a:lnTo>
                <a:lnTo>
                  <a:pt x="134622" y="2005094"/>
                </a:lnTo>
                <a:lnTo>
                  <a:pt x="171440" y="2029958"/>
                </a:lnTo>
                <a:lnTo>
                  <a:pt x="211419" y="2050014"/>
                </a:lnTo>
                <a:lnTo>
                  <a:pt x="254146" y="2064849"/>
                </a:lnTo>
                <a:lnTo>
                  <a:pt x="299211" y="2074052"/>
                </a:lnTo>
                <a:lnTo>
                  <a:pt x="346201" y="2077212"/>
                </a:lnTo>
                <a:lnTo>
                  <a:pt x="2552445" y="2077212"/>
                </a:lnTo>
                <a:lnTo>
                  <a:pt x="2599409" y="2074052"/>
                </a:lnTo>
                <a:lnTo>
                  <a:pt x="2644456" y="2064849"/>
                </a:lnTo>
                <a:lnTo>
                  <a:pt x="2687175" y="2050014"/>
                </a:lnTo>
                <a:lnTo>
                  <a:pt x="2727150" y="2029958"/>
                </a:lnTo>
                <a:lnTo>
                  <a:pt x="2763971" y="2005094"/>
                </a:lnTo>
                <a:lnTo>
                  <a:pt x="2797222" y="1975834"/>
                </a:lnTo>
                <a:lnTo>
                  <a:pt x="2826492" y="1942589"/>
                </a:lnTo>
                <a:lnTo>
                  <a:pt x="2851366" y="1905771"/>
                </a:lnTo>
                <a:lnTo>
                  <a:pt x="2871432" y="1865792"/>
                </a:lnTo>
                <a:lnTo>
                  <a:pt x="2886276" y="1823065"/>
                </a:lnTo>
                <a:lnTo>
                  <a:pt x="2895486" y="1778000"/>
                </a:lnTo>
                <a:lnTo>
                  <a:pt x="2898648" y="1731010"/>
                </a:lnTo>
                <a:lnTo>
                  <a:pt x="2898648" y="346201"/>
                </a:lnTo>
                <a:lnTo>
                  <a:pt x="2895486" y="299211"/>
                </a:lnTo>
                <a:lnTo>
                  <a:pt x="2886276" y="254146"/>
                </a:lnTo>
                <a:lnTo>
                  <a:pt x="2871432" y="211419"/>
                </a:lnTo>
                <a:lnTo>
                  <a:pt x="2851366" y="171440"/>
                </a:lnTo>
                <a:lnTo>
                  <a:pt x="2826492" y="134622"/>
                </a:lnTo>
                <a:lnTo>
                  <a:pt x="2797222" y="101377"/>
                </a:lnTo>
                <a:lnTo>
                  <a:pt x="2763971" y="72117"/>
                </a:lnTo>
                <a:lnTo>
                  <a:pt x="2727150" y="47253"/>
                </a:lnTo>
                <a:lnTo>
                  <a:pt x="2687175" y="27197"/>
                </a:lnTo>
                <a:lnTo>
                  <a:pt x="2644456" y="12362"/>
                </a:lnTo>
                <a:lnTo>
                  <a:pt x="2599409" y="3159"/>
                </a:lnTo>
                <a:lnTo>
                  <a:pt x="2552445" y="0"/>
                </a:lnTo>
                <a:close/>
              </a:path>
            </a:pathLst>
          </a:custGeom>
          <a:solidFill>
            <a:srgbClr val="D73A00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A1F45A07-2FD9-37D9-E8F9-D2CD6A569739}"/>
              </a:ext>
            </a:extLst>
          </p:cNvPr>
          <p:cNvSpPr/>
          <p:nvPr/>
        </p:nvSpPr>
        <p:spPr>
          <a:xfrm>
            <a:off x="8758488" y="2448945"/>
            <a:ext cx="1633368" cy="170710"/>
          </a:xfrm>
          <a:prstGeom prst="rect">
            <a:avLst/>
          </a:prstGeom>
          <a:solidFill>
            <a:srgbClr val="D73A0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파일과 폴더</a:t>
            </a:r>
            <a:endParaRPr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7" name="object 57">
            <a:extLst>
              <a:ext uri="{FF2B5EF4-FFF2-40B4-BE49-F238E27FC236}">
                <a16:creationId xmlns:a16="http://schemas.microsoft.com/office/drawing/2014/main" id="{38E619AD-2E43-E51B-1195-23C9729343AF}"/>
              </a:ext>
            </a:extLst>
          </p:cNvPr>
          <p:cNvSpPr txBox="1"/>
          <p:nvPr/>
        </p:nvSpPr>
        <p:spPr>
          <a:xfrm>
            <a:off x="9582053" y="3714498"/>
            <a:ext cx="642348" cy="104272"/>
          </a:xfrm>
          <a:prstGeom prst="rect">
            <a:avLst/>
          </a:prstGeom>
        </p:spPr>
        <p:txBody>
          <a:bodyPr vert="horz" wrap="square" lIns="0" tIns="11824" rIns="0" bIns="0" rtlCol="0">
            <a:spAutoFit/>
          </a:bodyPr>
          <a:lstStyle/>
          <a:p>
            <a:pPr>
              <a:spcBef>
                <a:spcPts val="93"/>
              </a:spcBef>
            </a:pPr>
            <a:r>
              <a:rPr sz="600" dirty="0">
                <a:solidFill>
                  <a:schemeClr val="bg1"/>
                </a:solidFill>
                <a:latin typeface="+mn-ea"/>
                <a:cs typeface="Arial Black"/>
              </a:rPr>
              <a:t>mysite.html</a:t>
            </a:r>
          </a:p>
        </p:txBody>
      </p:sp>
      <p:sp>
        <p:nvSpPr>
          <p:cNvPr id="58" name="object 58">
            <a:extLst>
              <a:ext uri="{FF2B5EF4-FFF2-40B4-BE49-F238E27FC236}">
                <a16:creationId xmlns:a16="http://schemas.microsoft.com/office/drawing/2014/main" id="{DC110EEE-8A18-E7B7-919B-7B45A6DBA391}"/>
              </a:ext>
            </a:extLst>
          </p:cNvPr>
          <p:cNvSpPr/>
          <p:nvPr/>
        </p:nvSpPr>
        <p:spPr>
          <a:xfrm>
            <a:off x="9762139" y="3358575"/>
            <a:ext cx="288294" cy="373820"/>
          </a:xfrm>
          <a:custGeom>
            <a:avLst/>
            <a:gdLst/>
            <a:ahLst/>
            <a:cxnLst/>
            <a:rect l="l" t="t" r="r" b="b"/>
            <a:pathLst>
              <a:path w="323215" h="419100">
                <a:moveTo>
                  <a:pt x="202310" y="0"/>
                </a:moveTo>
                <a:lnTo>
                  <a:pt x="0" y="0"/>
                </a:lnTo>
                <a:lnTo>
                  <a:pt x="0" y="419100"/>
                </a:lnTo>
                <a:lnTo>
                  <a:pt x="323087" y="419100"/>
                </a:lnTo>
                <a:lnTo>
                  <a:pt x="323087" y="385699"/>
                </a:lnTo>
                <a:lnTo>
                  <a:pt x="31876" y="385699"/>
                </a:lnTo>
                <a:lnTo>
                  <a:pt x="31876" y="33274"/>
                </a:lnTo>
                <a:lnTo>
                  <a:pt x="235515" y="33274"/>
                </a:lnTo>
                <a:lnTo>
                  <a:pt x="202310" y="0"/>
                </a:lnTo>
                <a:close/>
              </a:path>
              <a:path w="323215" h="419100">
                <a:moveTo>
                  <a:pt x="235515" y="33274"/>
                </a:moveTo>
                <a:lnTo>
                  <a:pt x="193548" y="33274"/>
                </a:lnTo>
                <a:lnTo>
                  <a:pt x="291210" y="131445"/>
                </a:lnTo>
                <a:lnTo>
                  <a:pt x="291210" y="385699"/>
                </a:lnTo>
                <a:lnTo>
                  <a:pt x="323087" y="385699"/>
                </a:lnTo>
                <a:lnTo>
                  <a:pt x="323087" y="121031"/>
                </a:lnTo>
                <a:lnTo>
                  <a:pt x="235515" y="332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9" name="object 59">
            <a:extLst>
              <a:ext uri="{FF2B5EF4-FFF2-40B4-BE49-F238E27FC236}">
                <a16:creationId xmlns:a16="http://schemas.microsoft.com/office/drawing/2014/main" id="{8DB796D9-A5F6-1697-7507-FFB4D776EB63}"/>
              </a:ext>
            </a:extLst>
          </p:cNvPr>
          <p:cNvSpPr/>
          <p:nvPr/>
        </p:nvSpPr>
        <p:spPr>
          <a:xfrm>
            <a:off x="7058398" y="2306441"/>
            <a:ext cx="1147515" cy="1853243"/>
          </a:xfrm>
          <a:custGeom>
            <a:avLst/>
            <a:gdLst/>
            <a:ahLst/>
            <a:cxnLst/>
            <a:rect l="l" t="t" r="r" b="b"/>
            <a:pathLst>
              <a:path w="1286509" h="2077720">
                <a:moveTo>
                  <a:pt x="1071880" y="0"/>
                </a:moveTo>
                <a:lnTo>
                  <a:pt x="214376" y="0"/>
                </a:lnTo>
                <a:lnTo>
                  <a:pt x="165231" y="5663"/>
                </a:lnTo>
                <a:lnTo>
                  <a:pt x="120113" y="21795"/>
                </a:lnTo>
                <a:lnTo>
                  <a:pt x="80308" y="47106"/>
                </a:lnTo>
                <a:lnTo>
                  <a:pt x="47106" y="80308"/>
                </a:lnTo>
                <a:lnTo>
                  <a:pt x="21795" y="120113"/>
                </a:lnTo>
                <a:lnTo>
                  <a:pt x="5663" y="165231"/>
                </a:lnTo>
                <a:lnTo>
                  <a:pt x="0" y="214375"/>
                </a:lnTo>
                <a:lnTo>
                  <a:pt x="0" y="1862836"/>
                </a:lnTo>
                <a:lnTo>
                  <a:pt x="5663" y="1911980"/>
                </a:lnTo>
                <a:lnTo>
                  <a:pt x="21795" y="1957098"/>
                </a:lnTo>
                <a:lnTo>
                  <a:pt x="47106" y="1996903"/>
                </a:lnTo>
                <a:lnTo>
                  <a:pt x="80308" y="2030105"/>
                </a:lnTo>
                <a:lnTo>
                  <a:pt x="120113" y="2055416"/>
                </a:lnTo>
                <a:lnTo>
                  <a:pt x="165231" y="2071548"/>
                </a:lnTo>
                <a:lnTo>
                  <a:pt x="214376" y="2077212"/>
                </a:lnTo>
                <a:lnTo>
                  <a:pt x="1071880" y="2077212"/>
                </a:lnTo>
                <a:lnTo>
                  <a:pt x="1121024" y="2071548"/>
                </a:lnTo>
                <a:lnTo>
                  <a:pt x="1166142" y="2055416"/>
                </a:lnTo>
                <a:lnTo>
                  <a:pt x="1205947" y="2030105"/>
                </a:lnTo>
                <a:lnTo>
                  <a:pt x="1239149" y="1996903"/>
                </a:lnTo>
                <a:lnTo>
                  <a:pt x="1264460" y="1957098"/>
                </a:lnTo>
                <a:lnTo>
                  <a:pt x="1280592" y="1911980"/>
                </a:lnTo>
                <a:lnTo>
                  <a:pt x="1286256" y="1862836"/>
                </a:lnTo>
                <a:lnTo>
                  <a:pt x="1286256" y="214375"/>
                </a:lnTo>
                <a:lnTo>
                  <a:pt x="1280592" y="165231"/>
                </a:lnTo>
                <a:lnTo>
                  <a:pt x="1264460" y="120113"/>
                </a:lnTo>
                <a:lnTo>
                  <a:pt x="1239149" y="80308"/>
                </a:lnTo>
                <a:lnTo>
                  <a:pt x="1205947" y="47106"/>
                </a:lnTo>
                <a:lnTo>
                  <a:pt x="1166142" y="21795"/>
                </a:lnTo>
                <a:lnTo>
                  <a:pt x="1121024" y="5663"/>
                </a:lnTo>
                <a:lnTo>
                  <a:pt x="1071880" y="0"/>
                </a:lnTo>
                <a:close/>
              </a:path>
            </a:pathLst>
          </a:custGeom>
          <a:solidFill>
            <a:srgbClr val="D73A00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0" name="object 60">
            <a:extLst>
              <a:ext uri="{FF2B5EF4-FFF2-40B4-BE49-F238E27FC236}">
                <a16:creationId xmlns:a16="http://schemas.microsoft.com/office/drawing/2014/main" id="{9428A03C-FA49-60E9-ED77-B071FB6A9369}"/>
              </a:ext>
            </a:extLst>
          </p:cNvPr>
          <p:cNvSpPr/>
          <p:nvPr/>
        </p:nvSpPr>
        <p:spPr>
          <a:xfrm>
            <a:off x="7248707" y="2416548"/>
            <a:ext cx="785249" cy="219421"/>
          </a:xfrm>
          <a:prstGeom prst="rect">
            <a:avLst/>
          </a:prstGeom>
          <a:solidFill>
            <a:srgbClr val="D73A0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+mn-ea"/>
              </a:rPr>
              <a:t>레지스트리</a:t>
            </a:r>
            <a:endParaRPr sz="1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1" name="object 61">
            <a:extLst>
              <a:ext uri="{FF2B5EF4-FFF2-40B4-BE49-F238E27FC236}">
                <a16:creationId xmlns:a16="http://schemas.microsoft.com/office/drawing/2014/main" id="{2816E482-FD9D-FA94-7704-91997691DD3E}"/>
              </a:ext>
            </a:extLst>
          </p:cNvPr>
          <p:cNvSpPr/>
          <p:nvPr/>
        </p:nvSpPr>
        <p:spPr>
          <a:xfrm>
            <a:off x="7205209" y="2794446"/>
            <a:ext cx="321145" cy="375519"/>
          </a:xfrm>
          <a:custGeom>
            <a:avLst/>
            <a:gdLst/>
            <a:ahLst/>
            <a:cxnLst/>
            <a:rect l="l" t="t" r="r" b="b"/>
            <a:pathLst>
              <a:path w="360045" h="421005">
                <a:moveTo>
                  <a:pt x="299466" y="0"/>
                </a:moveTo>
                <a:lnTo>
                  <a:pt x="0" y="0"/>
                </a:lnTo>
                <a:lnTo>
                  <a:pt x="0" y="420624"/>
                </a:lnTo>
                <a:lnTo>
                  <a:pt x="299466" y="420624"/>
                </a:lnTo>
                <a:lnTo>
                  <a:pt x="338877" y="390525"/>
                </a:lnTo>
                <a:lnTo>
                  <a:pt x="30099" y="390525"/>
                </a:lnTo>
                <a:lnTo>
                  <a:pt x="30099" y="225425"/>
                </a:lnTo>
                <a:lnTo>
                  <a:pt x="299466" y="225425"/>
                </a:lnTo>
                <a:lnTo>
                  <a:pt x="299466" y="195199"/>
                </a:lnTo>
                <a:lnTo>
                  <a:pt x="30099" y="195199"/>
                </a:lnTo>
                <a:lnTo>
                  <a:pt x="30099" y="30099"/>
                </a:lnTo>
                <a:lnTo>
                  <a:pt x="340228" y="30099"/>
                </a:lnTo>
                <a:lnTo>
                  <a:pt x="299466" y="0"/>
                </a:lnTo>
                <a:close/>
              </a:path>
              <a:path w="360045" h="421005">
                <a:moveTo>
                  <a:pt x="299466" y="225425"/>
                </a:moveTo>
                <a:lnTo>
                  <a:pt x="269367" y="225425"/>
                </a:lnTo>
                <a:lnTo>
                  <a:pt x="269367" y="390525"/>
                </a:lnTo>
                <a:lnTo>
                  <a:pt x="338877" y="390525"/>
                </a:lnTo>
                <a:lnTo>
                  <a:pt x="349353" y="382524"/>
                </a:lnTo>
                <a:lnTo>
                  <a:pt x="299466" y="382524"/>
                </a:lnTo>
                <a:lnTo>
                  <a:pt x="299466" y="225425"/>
                </a:lnTo>
                <a:close/>
              </a:path>
              <a:path w="360045" h="421005">
                <a:moveTo>
                  <a:pt x="351064" y="38100"/>
                </a:moveTo>
                <a:lnTo>
                  <a:pt x="299466" y="38100"/>
                </a:lnTo>
                <a:lnTo>
                  <a:pt x="329565" y="60325"/>
                </a:lnTo>
                <a:lnTo>
                  <a:pt x="329565" y="360299"/>
                </a:lnTo>
                <a:lnTo>
                  <a:pt x="299466" y="382524"/>
                </a:lnTo>
                <a:lnTo>
                  <a:pt x="349353" y="382524"/>
                </a:lnTo>
                <a:lnTo>
                  <a:pt x="359664" y="374650"/>
                </a:lnTo>
                <a:lnTo>
                  <a:pt x="359664" y="44450"/>
                </a:lnTo>
                <a:lnTo>
                  <a:pt x="351064" y="38100"/>
                </a:lnTo>
                <a:close/>
              </a:path>
              <a:path w="360045" h="421005">
                <a:moveTo>
                  <a:pt x="209169" y="255524"/>
                </a:moveTo>
                <a:lnTo>
                  <a:pt x="88773" y="255524"/>
                </a:lnTo>
                <a:lnTo>
                  <a:pt x="88773" y="285750"/>
                </a:lnTo>
                <a:lnTo>
                  <a:pt x="209169" y="285750"/>
                </a:lnTo>
                <a:lnTo>
                  <a:pt x="209169" y="255524"/>
                </a:lnTo>
                <a:close/>
              </a:path>
              <a:path w="360045" h="421005">
                <a:moveTo>
                  <a:pt x="340228" y="30099"/>
                </a:moveTo>
                <a:lnTo>
                  <a:pt x="269367" y="30099"/>
                </a:lnTo>
                <a:lnTo>
                  <a:pt x="269367" y="195199"/>
                </a:lnTo>
                <a:lnTo>
                  <a:pt x="299466" y="195199"/>
                </a:lnTo>
                <a:lnTo>
                  <a:pt x="299466" y="38100"/>
                </a:lnTo>
                <a:lnTo>
                  <a:pt x="351064" y="38100"/>
                </a:lnTo>
                <a:lnTo>
                  <a:pt x="340228" y="30099"/>
                </a:lnTo>
                <a:close/>
              </a:path>
              <a:path w="360045" h="421005">
                <a:moveTo>
                  <a:pt x="209169" y="60325"/>
                </a:moveTo>
                <a:lnTo>
                  <a:pt x="88773" y="60325"/>
                </a:lnTo>
                <a:lnTo>
                  <a:pt x="88773" y="90424"/>
                </a:lnTo>
                <a:lnTo>
                  <a:pt x="209169" y="90424"/>
                </a:lnTo>
                <a:lnTo>
                  <a:pt x="209169" y="603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2" name="object 62">
            <a:extLst>
              <a:ext uri="{FF2B5EF4-FFF2-40B4-BE49-F238E27FC236}">
                <a16:creationId xmlns:a16="http://schemas.microsoft.com/office/drawing/2014/main" id="{F75EDD09-C7BF-E9DB-095E-98A90D1F2FDC}"/>
              </a:ext>
            </a:extLst>
          </p:cNvPr>
          <p:cNvSpPr/>
          <p:nvPr/>
        </p:nvSpPr>
        <p:spPr>
          <a:xfrm>
            <a:off x="9578627" y="3017379"/>
            <a:ext cx="0" cy="101951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299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3" name="object 63">
            <a:extLst>
              <a:ext uri="{FF2B5EF4-FFF2-40B4-BE49-F238E27FC236}">
                <a16:creationId xmlns:a16="http://schemas.microsoft.com/office/drawing/2014/main" id="{E95B3EE2-7CFD-766D-4D50-55C0CAF2FD80}"/>
              </a:ext>
            </a:extLst>
          </p:cNvPr>
          <p:cNvSpPr/>
          <p:nvPr/>
        </p:nvSpPr>
        <p:spPr>
          <a:xfrm>
            <a:off x="9578627" y="3243030"/>
            <a:ext cx="0" cy="271869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672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4" name="object 64">
            <a:extLst>
              <a:ext uri="{FF2B5EF4-FFF2-40B4-BE49-F238E27FC236}">
                <a16:creationId xmlns:a16="http://schemas.microsoft.com/office/drawing/2014/main" id="{79FC5B01-4616-622D-FF00-7009ECE08595}"/>
              </a:ext>
            </a:extLst>
          </p:cNvPr>
          <p:cNvSpPr/>
          <p:nvPr/>
        </p:nvSpPr>
        <p:spPr>
          <a:xfrm>
            <a:off x="9571151" y="3501985"/>
            <a:ext cx="206168" cy="0"/>
          </a:xfrm>
          <a:custGeom>
            <a:avLst/>
            <a:gdLst/>
            <a:ahLst/>
            <a:cxnLst/>
            <a:rect l="l" t="t" r="r" b="b"/>
            <a:pathLst>
              <a:path w="231140">
                <a:moveTo>
                  <a:pt x="0" y="0"/>
                </a:moveTo>
                <a:lnTo>
                  <a:pt x="230885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5" name="object 65">
            <a:extLst>
              <a:ext uri="{FF2B5EF4-FFF2-40B4-BE49-F238E27FC236}">
                <a16:creationId xmlns:a16="http://schemas.microsoft.com/office/drawing/2014/main" id="{8AA9EBD5-D453-36C7-2BDB-FF37BEBF5F43}"/>
              </a:ext>
            </a:extLst>
          </p:cNvPr>
          <p:cNvSpPr/>
          <p:nvPr/>
        </p:nvSpPr>
        <p:spPr>
          <a:xfrm>
            <a:off x="9435896" y="2723760"/>
            <a:ext cx="297924" cy="368722"/>
          </a:xfrm>
          <a:custGeom>
            <a:avLst/>
            <a:gdLst/>
            <a:ahLst/>
            <a:cxnLst/>
            <a:rect l="l" t="t" r="r" b="b"/>
            <a:pathLst>
              <a:path w="334009" h="413385">
                <a:moveTo>
                  <a:pt x="0" y="357759"/>
                </a:moveTo>
                <a:lnTo>
                  <a:pt x="0" y="368554"/>
                </a:lnTo>
                <a:lnTo>
                  <a:pt x="4825" y="373380"/>
                </a:lnTo>
                <a:lnTo>
                  <a:pt x="9651" y="373380"/>
                </a:lnTo>
                <a:lnTo>
                  <a:pt x="208406" y="411861"/>
                </a:lnTo>
                <a:lnTo>
                  <a:pt x="212089" y="413004"/>
                </a:lnTo>
                <a:lnTo>
                  <a:pt x="215645" y="411861"/>
                </a:lnTo>
                <a:lnTo>
                  <a:pt x="220471" y="407035"/>
                </a:lnTo>
                <a:lnTo>
                  <a:pt x="221741" y="404622"/>
                </a:lnTo>
                <a:lnTo>
                  <a:pt x="221741" y="366141"/>
                </a:lnTo>
                <a:lnTo>
                  <a:pt x="8381" y="366141"/>
                </a:lnTo>
                <a:lnTo>
                  <a:pt x="5968" y="364998"/>
                </a:lnTo>
                <a:lnTo>
                  <a:pt x="1142" y="360172"/>
                </a:lnTo>
                <a:lnTo>
                  <a:pt x="0" y="357759"/>
                </a:lnTo>
                <a:close/>
              </a:path>
              <a:path w="334009" h="413385">
                <a:moveTo>
                  <a:pt x="10794" y="12065"/>
                </a:moveTo>
                <a:lnTo>
                  <a:pt x="7238" y="13208"/>
                </a:lnTo>
                <a:lnTo>
                  <a:pt x="4825" y="15621"/>
                </a:lnTo>
                <a:lnTo>
                  <a:pt x="2412" y="16764"/>
                </a:lnTo>
                <a:lnTo>
                  <a:pt x="0" y="20447"/>
                </a:lnTo>
                <a:lnTo>
                  <a:pt x="0" y="357759"/>
                </a:lnTo>
                <a:lnTo>
                  <a:pt x="1142" y="360172"/>
                </a:lnTo>
                <a:lnTo>
                  <a:pt x="5968" y="364998"/>
                </a:lnTo>
                <a:lnTo>
                  <a:pt x="8381" y="366141"/>
                </a:lnTo>
                <a:lnTo>
                  <a:pt x="221741" y="366141"/>
                </a:lnTo>
                <a:lnTo>
                  <a:pt x="221741" y="222123"/>
                </a:lnTo>
                <a:lnTo>
                  <a:pt x="247014" y="193294"/>
                </a:lnTo>
                <a:lnTo>
                  <a:pt x="248157" y="190881"/>
                </a:lnTo>
                <a:lnTo>
                  <a:pt x="249427" y="188468"/>
                </a:lnTo>
                <a:lnTo>
                  <a:pt x="249427" y="61214"/>
                </a:lnTo>
                <a:lnTo>
                  <a:pt x="245744" y="57658"/>
                </a:lnTo>
                <a:lnTo>
                  <a:pt x="240918" y="56387"/>
                </a:lnTo>
                <a:lnTo>
                  <a:pt x="13207" y="13208"/>
                </a:lnTo>
                <a:lnTo>
                  <a:pt x="10794" y="12065"/>
                </a:lnTo>
                <a:close/>
              </a:path>
              <a:path w="334009" h="413385">
                <a:moveTo>
                  <a:pt x="294004" y="0"/>
                </a:moveTo>
                <a:lnTo>
                  <a:pt x="37337" y="0"/>
                </a:lnTo>
                <a:lnTo>
                  <a:pt x="243331" y="38481"/>
                </a:lnTo>
                <a:lnTo>
                  <a:pt x="253210" y="42447"/>
                </a:lnTo>
                <a:lnTo>
                  <a:pt x="260826" y="48783"/>
                </a:lnTo>
                <a:lnTo>
                  <a:pt x="265727" y="57144"/>
                </a:lnTo>
                <a:lnTo>
                  <a:pt x="267461" y="67183"/>
                </a:lnTo>
                <a:lnTo>
                  <a:pt x="267461" y="193294"/>
                </a:lnTo>
                <a:lnTo>
                  <a:pt x="265048" y="199262"/>
                </a:lnTo>
                <a:lnTo>
                  <a:pt x="260222" y="205359"/>
                </a:lnTo>
                <a:lnTo>
                  <a:pt x="245489" y="222557"/>
                </a:lnTo>
                <a:lnTo>
                  <a:pt x="239775" y="229362"/>
                </a:lnTo>
                <a:lnTo>
                  <a:pt x="239775" y="366141"/>
                </a:lnTo>
                <a:lnTo>
                  <a:pt x="294004" y="366141"/>
                </a:lnTo>
                <a:lnTo>
                  <a:pt x="296417" y="364998"/>
                </a:lnTo>
                <a:lnTo>
                  <a:pt x="301243" y="360172"/>
                </a:lnTo>
                <a:lnTo>
                  <a:pt x="302386" y="357759"/>
                </a:lnTo>
                <a:lnTo>
                  <a:pt x="302386" y="336169"/>
                </a:lnTo>
                <a:lnTo>
                  <a:pt x="330200" y="309753"/>
                </a:lnTo>
                <a:lnTo>
                  <a:pt x="332612" y="307340"/>
                </a:lnTo>
                <a:lnTo>
                  <a:pt x="333755" y="304927"/>
                </a:lnTo>
                <a:lnTo>
                  <a:pt x="333755" y="202946"/>
                </a:lnTo>
                <a:lnTo>
                  <a:pt x="332612" y="199262"/>
                </a:lnTo>
                <a:lnTo>
                  <a:pt x="330200" y="196850"/>
                </a:lnTo>
                <a:lnTo>
                  <a:pt x="302386" y="171704"/>
                </a:lnTo>
                <a:lnTo>
                  <a:pt x="302386" y="7239"/>
                </a:lnTo>
                <a:lnTo>
                  <a:pt x="301243" y="4825"/>
                </a:lnTo>
                <a:lnTo>
                  <a:pt x="298830" y="2412"/>
                </a:lnTo>
                <a:lnTo>
                  <a:pt x="296417" y="1143"/>
                </a:lnTo>
                <a:lnTo>
                  <a:pt x="2940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6" name="object 66">
            <a:extLst>
              <a:ext uri="{FF2B5EF4-FFF2-40B4-BE49-F238E27FC236}">
                <a16:creationId xmlns:a16="http://schemas.microsoft.com/office/drawing/2014/main" id="{84EFD2D2-EE71-670A-63BC-87A63BF6DED3}"/>
              </a:ext>
            </a:extLst>
          </p:cNvPr>
          <p:cNvSpPr/>
          <p:nvPr/>
        </p:nvSpPr>
        <p:spPr>
          <a:xfrm>
            <a:off x="9382882" y="3119330"/>
            <a:ext cx="389113" cy="124041"/>
          </a:xfrm>
          <a:custGeom>
            <a:avLst/>
            <a:gdLst/>
            <a:ahLst/>
            <a:cxnLst/>
            <a:rect l="l" t="t" r="r" b="b"/>
            <a:pathLst>
              <a:path w="436245" h="139064">
                <a:moveTo>
                  <a:pt x="0" y="138684"/>
                </a:moveTo>
                <a:lnTo>
                  <a:pt x="435864" y="138684"/>
                </a:lnTo>
                <a:lnTo>
                  <a:pt x="435864" y="0"/>
                </a:lnTo>
                <a:lnTo>
                  <a:pt x="0" y="0"/>
                </a:lnTo>
                <a:lnTo>
                  <a:pt x="0" y="138684"/>
                </a:lnTo>
                <a:close/>
              </a:path>
            </a:pathLst>
          </a:custGeom>
          <a:solidFill>
            <a:srgbClr val="D73A00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7" name="object 67">
            <a:extLst>
              <a:ext uri="{FF2B5EF4-FFF2-40B4-BE49-F238E27FC236}">
                <a16:creationId xmlns:a16="http://schemas.microsoft.com/office/drawing/2014/main" id="{A2344AD3-73EB-F524-C909-1A9027AF83A4}"/>
              </a:ext>
            </a:extLst>
          </p:cNvPr>
          <p:cNvSpPr txBox="1"/>
          <p:nvPr/>
        </p:nvSpPr>
        <p:spPr>
          <a:xfrm>
            <a:off x="9386166" y="3092823"/>
            <a:ext cx="395910" cy="88884"/>
          </a:xfrm>
          <a:prstGeom prst="rect">
            <a:avLst/>
          </a:prstGeom>
        </p:spPr>
        <p:txBody>
          <a:bodyPr vert="horz" wrap="square" lIns="0" tIns="11824" rIns="0" bIns="0" rtlCol="0">
            <a:spAutoFit/>
          </a:bodyPr>
          <a:lstStyle/>
          <a:p>
            <a:pPr>
              <a:spcBef>
                <a:spcPts val="93"/>
              </a:spcBef>
            </a:pPr>
            <a:r>
              <a:rPr sz="500" dirty="0">
                <a:solidFill>
                  <a:schemeClr val="bg1"/>
                </a:solidFill>
                <a:latin typeface="+mn-ea"/>
                <a:cs typeface="Arial Black"/>
              </a:rPr>
              <a:t>inetpub</a:t>
            </a:r>
          </a:p>
        </p:txBody>
      </p:sp>
      <p:sp>
        <p:nvSpPr>
          <p:cNvPr id="68" name="object 68">
            <a:extLst>
              <a:ext uri="{FF2B5EF4-FFF2-40B4-BE49-F238E27FC236}">
                <a16:creationId xmlns:a16="http://schemas.microsoft.com/office/drawing/2014/main" id="{7B6E53C1-C5E8-3C1C-C7D8-9AD017F6BD76}"/>
              </a:ext>
            </a:extLst>
          </p:cNvPr>
          <p:cNvSpPr/>
          <p:nvPr/>
        </p:nvSpPr>
        <p:spPr>
          <a:xfrm>
            <a:off x="7494749" y="3376247"/>
            <a:ext cx="334739" cy="360226"/>
          </a:xfrm>
          <a:custGeom>
            <a:avLst/>
            <a:gdLst/>
            <a:ahLst/>
            <a:cxnLst/>
            <a:rect l="l" t="t" r="r" b="b"/>
            <a:pathLst>
              <a:path w="375284" h="403860">
                <a:moveTo>
                  <a:pt x="194944" y="0"/>
                </a:moveTo>
                <a:lnTo>
                  <a:pt x="0" y="0"/>
                </a:lnTo>
                <a:lnTo>
                  <a:pt x="0" y="403860"/>
                </a:lnTo>
                <a:lnTo>
                  <a:pt x="299974" y="403860"/>
                </a:lnTo>
                <a:lnTo>
                  <a:pt x="299974" y="373888"/>
                </a:lnTo>
                <a:lnTo>
                  <a:pt x="29972" y="373888"/>
                </a:lnTo>
                <a:lnTo>
                  <a:pt x="29972" y="29972"/>
                </a:lnTo>
                <a:lnTo>
                  <a:pt x="225026" y="29972"/>
                </a:lnTo>
                <a:lnTo>
                  <a:pt x="194944" y="0"/>
                </a:lnTo>
                <a:close/>
              </a:path>
              <a:path w="375284" h="403860">
                <a:moveTo>
                  <a:pt x="299974" y="246761"/>
                </a:moveTo>
                <a:lnTo>
                  <a:pt x="269875" y="246761"/>
                </a:lnTo>
                <a:lnTo>
                  <a:pt x="269875" y="373888"/>
                </a:lnTo>
                <a:lnTo>
                  <a:pt x="299974" y="373888"/>
                </a:lnTo>
                <a:lnTo>
                  <a:pt x="299974" y="246761"/>
                </a:lnTo>
                <a:close/>
              </a:path>
              <a:path w="375284" h="403860">
                <a:moveTo>
                  <a:pt x="149986" y="284225"/>
                </a:moveTo>
                <a:lnTo>
                  <a:pt x="59943" y="284225"/>
                </a:lnTo>
                <a:lnTo>
                  <a:pt x="59943" y="314071"/>
                </a:lnTo>
                <a:lnTo>
                  <a:pt x="149986" y="314071"/>
                </a:lnTo>
                <a:lnTo>
                  <a:pt x="149986" y="284225"/>
                </a:lnTo>
                <a:close/>
              </a:path>
              <a:path w="375284" h="403860">
                <a:moveTo>
                  <a:pt x="225026" y="29972"/>
                </a:moveTo>
                <a:lnTo>
                  <a:pt x="164973" y="29972"/>
                </a:lnTo>
                <a:lnTo>
                  <a:pt x="164973" y="134620"/>
                </a:lnTo>
                <a:lnTo>
                  <a:pt x="269875" y="134620"/>
                </a:lnTo>
                <a:lnTo>
                  <a:pt x="269875" y="201929"/>
                </a:lnTo>
                <a:lnTo>
                  <a:pt x="179958" y="291719"/>
                </a:lnTo>
                <a:lnTo>
                  <a:pt x="179958" y="314071"/>
                </a:lnTo>
                <a:lnTo>
                  <a:pt x="198754" y="314071"/>
                </a:lnTo>
                <a:lnTo>
                  <a:pt x="269875" y="246761"/>
                </a:lnTo>
                <a:lnTo>
                  <a:pt x="299974" y="246761"/>
                </a:lnTo>
                <a:lnTo>
                  <a:pt x="299974" y="216915"/>
                </a:lnTo>
                <a:lnTo>
                  <a:pt x="344931" y="171958"/>
                </a:lnTo>
                <a:lnTo>
                  <a:pt x="299974" y="171958"/>
                </a:lnTo>
                <a:lnTo>
                  <a:pt x="299974" y="104648"/>
                </a:lnTo>
                <a:lnTo>
                  <a:pt x="194944" y="104648"/>
                </a:lnTo>
                <a:lnTo>
                  <a:pt x="194944" y="41148"/>
                </a:lnTo>
                <a:lnTo>
                  <a:pt x="236242" y="41148"/>
                </a:lnTo>
                <a:lnTo>
                  <a:pt x="225026" y="29972"/>
                </a:lnTo>
                <a:close/>
              </a:path>
              <a:path w="375284" h="403860">
                <a:moveTo>
                  <a:pt x="194944" y="194437"/>
                </a:moveTo>
                <a:lnTo>
                  <a:pt x="59943" y="194437"/>
                </a:lnTo>
                <a:lnTo>
                  <a:pt x="59943" y="224409"/>
                </a:lnTo>
                <a:lnTo>
                  <a:pt x="194944" y="224409"/>
                </a:lnTo>
                <a:lnTo>
                  <a:pt x="194944" y="194437"/>
                </a:lnTo>
                <a:close/>
              </a:path>
              <a:path w="375284" h="403860">
                <a:moveTo>
                  <a:pt x="322452" y="149605"/>
                </a:moveTo>
                <a:lnTo>
                  <a:pt x="299974" y="171958"/>
                </a:lnTo>
                <a:lnTo>
                  <a:pt x="344931" y="171958"/>
                </a:lnTo>
                <a:lnTo>
                  <a:pt x="322452" y="149605"/>
                </a:lnTo>
                <a:close/>
              </a:path>
              <a:path w="375284" h="403860">
                <a:moveTo>
                  <a:pt x="359854" y="117824"/>
                </a:moveTo>
                <a:lnTo>
                  <a:pt x="354234" y="119229"/>
                </a:lnTo>
                <a:lnTo>
                  <a:pt x="348614" y="123444"/>
                </a:lnTo>
                <a:lnTo>
                  <a:pt x="344931" y="127126"/>
                </a:lnTo>
                <a:lnTo>
                  <a:pt x="363600" y="149605"/>
                </a:lnTo>
                <a:lnTo>
                  <a:pt x="371093" y="145796"/>
                </a:lnTo>
                <a:lnTo>
                  <a:pt x="374903" y="138302"/>
                </a:lnTo>
                <a:lnTo>
                  <a:pt x="374903" y="130937"/>
                </a:lnTo>
                <a:lnTo>
                  <a:pt x="371093" y="123444"/>
                </a:lnTo>
                <a:lnTo>
                  <a:pt x="365474" y="119229"/>
                </a:lnTo>
                <a:lnTo>
                  <a:pt x="359854" y="117824"/>
                </a:lnTo>
                <a:close/>
              </a:path>
              <a:path w="375284" h="403860">
                <a:moveTo>
                  <a:pt x="135000" y="104648"/>
                </a:moveTo>
                <a:lnTo>
                  <a:pt x="59943" y="104648"/>
                </a:lnTo>
                <a:lnTo>
                  <a:pt x="59943" y="134620"/>
                </a:lnTo>
                <a:lnTo>
                  <a:pt x="135000" y="134620"/>
                </a:lnTo>
                <a:lnTo>
                  <a:pt x="135000" y="104648"/>
                </a:lnTo>
                <a:close/>
              </a:path>
              <a:path w="375284" h="403860">
                <a:moveTo>
                  <a:pt x="236242" y="41148"/>
                </a:moveTo>
                <a:lnTo>
                  <a:pt x="194944" y="41148"/>
                </a:lnTo>
                <a:lnTo>
                  <a:pt x="254888" y="104648"/>
                </a:lnTo>
                <a:lnTo>
                  <a:pt x="299974" y="104648"/>
                </a:lnTo>
                <a:lnTo>
                  <a:pt x="236242" y="41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9" name="object 69">
            <a:extLst>
              <a:ext uri="{FF2B5EF4-FFF2-40B4-BE49-F238E27FC236}">
                <a16:creationId xmlns:a16="http://schemas.microsoft.com/office/drawing/2014/main" id="{70172D88-E8C7-CA18-3217-B9570D457774}"/>
              </a:ext>
            </a:extLst>
          </p:cNvPr>
          <p:cNvSpPr/>
          <p:nvPr/>
        </p:nvSpPr>
        <p:spPr>
          <a:xfrm>
            <a:off x="7278614" y="3778614"/>
            <a:ext cx="654185" cy="247514"/>
          </a:xfrm>
          <a:custGeom>
            <a:avLst/>
            <a:gdLst/>
            <a:ahLst/>
            <a:cxnLst/>
            <a:rect l="l" t="t" r="r" b="b"/>
            <a:pathLst>
              <a:path w="733425" h="277495">
                <a:moveTo>
                  <a:pt x="0" y="277367"/>
                </a:moveTo>
                <a:lnTo>
                  <a:pt x="733044" y="277367"/>
                </a:lnTo>
                <a:lnTo>
                  <a:pt x="733044" y="0"/>
                </a:lnTo>
                <a:lnTo>
                  <a:pt x="0" y="0"/>
                </a:lnTo>
                <a:lnTo>
                  <a:pt x="0" y="277367"/>
                </a:lnTo>
                <a:close/>
              </a:path>
            </a:pathLst>
          </a:custGeom>
          <a:solidFill>
            <a:srgbClr val="D73A00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0" name="object 70">
            <a:extLst>
              <a:ext uri="{FF2B5EF4-FFF2-40B4-BE49-F238E27FC236}">
                <a16:creationId xmlns:a16="http://schemas.microsoft.com/office/drawing/2014/main" id="{63FB5F45-D7C9-0CCF-32BF-E9CD8A981EE0}"/>
              </a:ext>
            </a:extLst>
          </p:cNvPr>
          <p:cNvSpPr txBox="1"/>
          <p:nvPr/>
        </p:nvSpPr>
        <p:spPr>
          <a:xfrm>
            <a:off x="7302289" y="3751767"/>
            <a:ext cx="619069" cy="285028"/>
          </a:xfrm>
          <a:prstGeom prst="rect">
            <a:avLst/>
          </a:prstGeom>
        </p:spPr>
        <p:txBody>
          <a:bodyPr vert="horz" wrap="square" lIns="0" tIns="11824" rIns="0" bIns="0" rtlCol="0">
            <a:spAutoFit/>
          </a:bodyPr>
          <a:lstStyle/>
          <a:p>
            <a:pPr marR="4978" algn="ctr">
              <a:lnSpc>
                <a:spcPts val="1117"/>
              </a:lnSpc>
              <a:spcBef>
                <a:spcPts val="93"/>
              </a:spcBef>
            </a:pPr>
            <a:r>
              <a:rPr sz="500" dirty="0">
                <a:solidFill>
                  <a:schemeClr val="bg1"/>
                </a:solidFill>
                <a:latin typeface="+mn-ea"/>
                <a:cs typeface="Arial Black"/>
              </a:rPr>
              <a:t>SOFTWARE</a:t>
            </a:r>
            <a:r>
              <a:rPr sz="600" dirty="0">
                <a:solidFill>
                  <a:schemeClr val="bg1"/>
                </a:solidFill>
                <a:latin typeface="+mn-ea"/>
                <a:cs typeface="Arial Black"/>
              </a:rPr>
              <a:t>/</a:t>
            </a:r>
          </a:p>
          <a:p>
            <a:pPr marR="4356" algn="ctr">
              <a:lnSpc>
                <a:spcPts val="1117"/>
              </a:lnSpc>
            </a:pPr>
            <a:r>
              <a:rPr sz="600" dirty="0">
                <a:solidFill>
                  <a:schemeClr val="bg1"/>
                </a:solidFill>
                <a:latin typeface="+mn-ea"/>
                <a:cs typeface="Arial Black"/>
              </a:rPr>
              <a:t>mykey</a:t>
            </a:r>
          </a:p>
        </p:txBody>
      </p:sp>
      <p:sp>
        <p:nvSpPr>
          <p:cNvPr id="71" name="object 71">
            <a:extLst>
              <a:ext uri="{FF2B5EF4-FFF2-40B4-BE49-F238E27FC236}">
                <a16:creationId xmlns:a16="http://schemas.microsoft.com/office/drawing/2014/main" id="{D49E9491-3FCA-8422-2301-C4BB791C1721}"/>
              </a:ext>
            </a:extLst>
          </p:cNvPr>
          <p:cNvSpPr/>
          <p:nvPr/>
        </p:nvSpPr>
        <p:spPr>
          <a:xfrm>
            <a:off x="7328908" y="3147876"/>
            <a:ext cx="0" cy="60038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5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2" name="object 72">
            <a:extLst>
              <a:ext uri="{FF2B5EF4-FFF2-40B4-BE49-F238E27FC236}">
                <a16:creationId xmlns:a16="http://schemas.microsoft.com/office/drawing/2014/main" id="{48406933-06E5-6ADD-3234-AB73B66E655C}"/>
              </a:ext>
            </a:extLst>
          </p:cNvPr>
          <p:cNvSpPr/>
          <p:nvPr/>
        </p:nvSpPr>
        <p:spPr>
          <a:xfrm>
            <a:off x="7328908" y="3331388"/>
            <a:ext cx="0" cy="314349"/>
          </a:xfrm>
          <a:custGeom>
            <a:avLst/>
            <a:gdLst/>
            <a:ahLst/>
            <a:cxnLst/>
            <a:rect l="l" t="t" r="r" b="b"/>
            <a:pathLst>
              <a:path h="352425">
                <a:moveTo>
                  <a:pt x="0" y="0"/>
                </a:moveTo>
                <a:lnTo>
                  <a:pt x="0" y="351916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3" name="object 73">
            <a:extLst>
              <a:ext uri="{FF2B5EF4-FFF2-40B4-BE49-F238E27FC236}">
                <a16:creationId xmlns:a16="http://schemas.microsoft.com/office/drawing/2014/main" id="{B1B06BF7-F909-D6C9-DDCB-0A42D5659475}"/>
              </a:ext>
            </a:extLst>
          </p:cNvPr>
          <p:cNvSpPr/>
          <p:nvPr/>
        </p:nvSpPr>
        <p:spPr>
          <a:xfrm>
            <a:off x="7320073" y="3636561"/>
            <a:ext cx="175016" cy="0"/>
          </a:xfrm>
          <a:custGeom>
            <a:avLst/>
            <a:gdLst/>
            <a:ahLst/>
            <a:cxnLst/>
            <a:rect l="l" t="t" r="r" b="b"/>
            <a:pathLst>
              <a:path w="196215">
                <a:moveTo>
                  <a:pt x="0" y="0"/>
                </a:moveTo>
                <a:lnTo>
                  <a:pt x="195707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4" name="object 74">
            <a:extLst>
              <a:ext uri="{FF2B5EF4-FFF2-40B4-BE49-F238E27FC236}">
                <a16:creationId xmlns:a16="http://schemas.microsoft.com/office/drawing/2014/main" id="{C47AAB7B-7D95-7217-0411-6228DD7D8441}"/>
              </a:ext>
            </a:extLst>
          </p:cNvPr>
          <p:cNvSpPr/>
          <p:nvPr/>
        </p:nvSpPr>
        <p:spPr>
          <a:xfrm>
            <a:off x="7198410" y="3207688"/>
            <a:ext cx="304720" cy="124041"/>
          </a:xfrm>
          <a:custGeom>
            <a:avLst/>
            <a:gdLst/>
            <a:ahLst/>
            <a:cxnLst/>
            <a:rect l="l" t="t" r="r" b="b"/>
            <a:pathLst>
              <a:path w="341629" h="139064">
                <a:moveTo>
                  <a:pt x="0" y="138684"/>
                </a:moveTo>
                <a:lnTo>
                  <a:pt x="341375" y="138684"/>
                </a:lnTo>
                <a:lnTo>
                  <a:pt x="341375" y="0"/>
                </a:lnTo>
                <a:lnTo>
                  <a:pt x="0" y="0"/>
                </a:lnTo>
                <a:lnTo>
                  <a:pt x="0" y="138684"/>
                </a:lnTo>
                <a:close/>
              </a:path>
            </a:pathLst>
          </a:custGeom>
          <a:solidFill>
            <a:srgbClr val="D73A00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5" name="object 75">
            <a:extLst>
              <a:ext uri="{FF2B5EF4-FFF2-40B4-BE49-F238E27FC236}">
                <a16:creationId xmlns:a16="http://schemas.microsoft.com/office/drawing/2014/main" id="{D4412D52-1D5C-63AB-BFC4-2AB08B8C3671}"/>
              </a:ext>
            </a:extLst>
          </p:cNvPr>
          <p:cNvSpPr txBox="1"/>
          <p:nvPr/>
        </p:nvSpPr>
        <p:spPr>
          <a:xfrm>
            <a:off x="7200337" y="3180841"/>
            <a:ext cx="311517" cy="104272"/>
          </a:xfrm>
          <a:prstGeom prst="rect">
            <a:avLst/>
          </a:prstGeom>
        </p:spPr>
        <p:txBody>
          <a:bodyPr vert="horz" wrap="square" lIns="0" tIns="11824" rIns="0" bIns="0" rtlCol="0">
            <a:spAutoFit/>
          </a:bodyPr>
          <a:lstStyle/>
          <a:p>
            <a:pPr>
              <a:spcBef>
                <a:spcPts val="93"/>
              </a:spcBef>
            </a:pPr>
            <a:r>
              <a:rPr sz="600" dirty="0">
                <a:solidFill>
                  <a:schemeClr val="bg1"/>
                </a:solidFill>
                <a:latin typeface="+mn-ea"/>
                <a:cs typeface="Arial Black"/>
              </a:rPr>
              <a:t>HKLM</a:t>
            </a:r>
          </a:p>
        </p:txBody>
      </p:sp>
      <p:sp>
        <p:nvSpPr>
          <p:cNvPr id="77" name="object 22">
            <a:extLst>
              <a:ext uri="{FF2B5EF4-FFF2-40B4-BE49-F238E27FC236}">
                <a16:creationId xmlns:a16="http://schemas.microsoft.com/office/drawing/2014/main" id="{9D7F9767-4887-905D-7FFE-00F41D08E120}"/>
              </a:ext>
            </a:extLst>
          </p:cNvPr>
          <p:cNvSpPr/>
          <p:nvPr/>
        </p:nvSpPr>
        <p:spPr>
          <a:xfrm>
            <a:off x="1744827" y="4345404"/>
            <a:ext cx="1339069" cy="26382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구성 요소 이미지</a:t>
            </a:r>
            <a:endParaRPr sz="12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6004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A74E31-3898-9718-33F7-329A54519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도커 파일 예시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CC88FFA-7854-EA47-F7A5-5D166BC33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기본 </a:t>
            </a:r>
            <a:r>
              <a:rPr lang="en-US" altLang="ko-KR" dirty="0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OS </a:t>
            </a:r>
            <a:r>
              <a:rPr lang="ko-KR" altLang="en-US" dirty="0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이미지 사용</a:t>
            </a:r>
            <a:endParaRPr lang="en-US" altLang="ko-KR" dirty="0">
              <a:latin typeface="D2Coding" panose="020B0609020101020101" pitchFamily="49" charset="-127"/>
              <a:ea typeface="D2Coding" panose="020B0609020101020101" pitchFamily="49" charset="-127"/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altLang="ko-KR" dirty="0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  FROM </a:t>
            </a:r>
            <a:r>
              <a:rPr lang="en-US" altLang="ko-KR" dirty="0" err="1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mcr.microsoft.com</a:t>
            </a:r>
            <a:r>
              <a:rPr lang="en-US" altLang="ko-KR" dirty="0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/windows/</a:t>
            </a:r>
            <a:r>
              <a:rPr lang="en-US" altLang="ko-KR" dirty="0" err="1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servercore</a:t>
            </a:r>
            <a:endParaRPr lang="en-US" altLang="ko-KR" dirty="0">
              <a:latin typeface="D2Coding" panose="020B0609020101020101" pitchFamily="49" charset="-127"/>
              <a:ea typeface="D2Coding" panose="020B0609020101020101" pitchFamily="49" charset="-127"/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altLang="ko-KR" dirty="0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  RUN  </a:t>
            </a:r>
            <a:r>
              <a:rPr lang="en-US" altLang="ko-KR" dirty="0" err="1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powershell</a:t>
            </a:r>
            <a:r>
              <a:rPr lang="en-US" altLang="ko-KR" dirty="0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 -Command Add-</a:t>
            </a:r>
            <a:r>
              <a:rPr lang="en-US" altLang="ko-KR" dirty="0" err="1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WindowsFeature</a:t>
            </a:r>
            <a:r>
              <a:rPr lang="en-US" altLang="ko-KR" dirty="0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 Web-Server</a:t>
            </a:r>
          </a:p>
          <a:p>
            <a:pPr marL="0" indent="0">
              <a:buNone/>
            </a:pPr>
            <a:endParaRPr lang="en-US" altLang="ko-KR" dirty="0">
              <a:latin typeface="D2Coding" panose="020B0609020101020101" pitchFamily="49" charset="-127"/>
              <a:ea typeface="D2Coding" panose="020B0609020101020101" pitchFamily="49" charset="-127"/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altLang="ko-KR" dirty="0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IIS</a:t>
            </a:r>
            <a:r>
              <a:rPr lang="ko-KR" altLang="en-US" dirty="0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에 웹 페이지 추가</a:t>
            </a:r>
          </a:p>
          <a:p>
            <a:pPr marL="0" indent="0">
              <a:buNone/>
            </a:pPr>
            <a:r>
              <a:rPr lang="ko-KR" altLang="en-US" dirty="0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  </a:t>
            </a:r>
            <a:r>
              <a:rPr lang="en-US" altLang="ko-KR" dirty="0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FROM mcr.microsoft.com/windows/</a:t>
            </a:r>
            <a:r>
              <a:rPr lang="en-US" altLang="ko-KR" dirty="0" err="1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servercore</a:t>
            </a:r>
            <a:r>
              <a:rPr lang="en-US" altLang="ko-KR" dirty="0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/</a:t>
            </a:r>
            <a:br>
              <a:rPr lang="en-US" altLang="ko-KR" dirty="0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</a:br>
            <a:r>
              <a:rPr lang="en-US" altLang="ko-KR" dirty="0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    iis:windowsservercore-ltsc2022</a:t>
            </a:r>
          </a:p>
          <a:p>
            <a:pPr marL="0" indent="0">
              <a:buNone/>
            </a:pPr>
            <a:r>
              <a:rPr lang="en-US" altLang="ko-KR" dirty="0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  ADD  mysite.htm </a:t>
            </a:r>
            <a:r>
              <a:rPr lang="en-US" altLang="ko-KR" dirty="0" err="1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inetpub</a:t>
            </a:r>
            <a:r>
              <a:rPr lang="en-US" altLang="ko-KR" dirty="0">
                <a:latin typeface="D2Coding" panose="020B0609020101020101" pitchFamily="49" charset="-127"/>
                <a:ea typeface="D2Coding" panose="020B0609020101020101" pitchFamily="49" charset="-127"/>
                <a:cs typeface="Cascadia Code" panose="020B0609020000020004" pitchFamily="49" charset="0"/>
              </a:rPr>
              <a:t>\mysite.htm</a:t>
            </a:r>
          </a:p>
          <a:p>
            <a:pPr marL="0" indent="0">
              <a:buNone/>
            </a:pPr>
            <a:endParaRPr lang="ko-KR" altLang="en-US" dirty="0">
              <a:latin typeface="D2Coding" panose="020B0609020101020101" pitchFamily="49" charset="-127"/>
              <a:ea typeface="D2Coding" panose="020B0609020101020101" pitchFamily="49" charset="-127"/>
              <a:cs typeface="Cascadia Code" panose="020B0609020000020004" pitchFamily="49" charset="0"/>
            </a:endParaRPr>
          </a:p>
        </p:txBody>
      </p:sp>
      <p:sp>
        <p:nvSpPr>
          <p:cNvPr id="4" name="설명선 2[L] 3">
            <a:extLst>
              <a:ext uri="{FF2B5EF4-FFF2-40B4-BE49-F238E27FC236}">
                <a16:creationId xmlns:a16="http://schemas.microsoft.com/office/drawing/2014/main" id="{CB5444B9-1FA4-A390-F09D-35DFFB1498E2}"/>
              </a:ext>
            </a:extLst>
          </p:cNvPr>
          <p:cNvSpPr/>
          <p:nvPr/>
        </p:nvSpPr>
        <p:spPr>
          <a:xfrm>
            <a:off x="7225552" y="1233722"/>
            <a:ext cx="2447365" cy="1048870"/>
          </a:xfrm>
          <a:prstGeom prst="borderCallout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ko-Kore-KR" altLang="en-US" dirty="0"/>
              <a:t>베이스</a:t>
            </a:r>
            <a:r>
              <a:rPr kumimoji="1" lang="ko-KR" altLang="en-US" dirty="0"/>
              <a:t> 이미지 선택</a:t>
            </a:r>
            <a:endParaRPr kumimoji="1" lang="ko-Kore-KR" altLang="en-US" dirty="0"/>
          </a:p>
        </p:txBody>
      </p:sp>
      <p:sp>
        <p:nvSpPr>
          <p:cNvPr id="5" name="설명선 2[L] 4">
            <a:extLst>
              <a:ext uri="{FF2B5EF4-FFF2-40B4-BE49-F238E27FC236}">
                <a16:creationId xmlns:a16="http://schemas.microsoft.com/office/drawing/2014/main" id="{7C43074E-21B8-110D-34A3-90F5608742BC}"/>
              </a:ext>
            </a:extLst>
          </p:cNvPr>
          <p:cNvSpPr/>
          <p:nvPr/>
        </p:nvSpPr>
        <p:spPr>
          <a:xfrm>
            <a:off x="8709211" y="2656472"/>
            <a:ext cx="2447365" cy="104887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808"/>
              <a:gd name="adj6" fmla="val -4831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ko-KR" altLang="en-US" dirty="0"/>
              <a:t>실행할 명령어 지정</a:t>
            </a:r>
            <a:endParaRPr kumimoji="1" lang="en-US" altLang="ko-KR" dirty="0"/>
          </a:p>
          <a:p>
            <a:pPr algn="ctr"/>
            <a:r>
              <a:rPr kumimoji="1" lang="en-US" altLang="ko-KR" dirty="0"/>
              <a:t>(</a:t>
            </a:r>
            <a:r>
              <a:rPr kumimoji="1" lang="ko-KR" altLang="en-US" dirty="0"/>
              <a:t>기본적으로 </a:t>
            </a:r>
            <a:r>
              <a:rPr kumimoji="1" lang="en-US" altLang="ko-KR" dirty="0"/>
              <a:t>DOS </a:t>
            </a:r>
            <a:r>
              <a:rPr kumimoji="1" lang="ko-KR" altLang="en-US" dirty="0"/>
              <a:t>명령어로 입력 받음</a:t>
            </a:r>
            <a:r>
              <a:rPr kumimoji="1" lang="en-US" altLang="ko-KR" dirty="0"/>
              <a:t>)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4200242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FDAAB2-F2BF-B226-553D-D4FBB620E3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ko-KR" altLang="en-US" dirty="0"/>
              <a:t>무료 윈도우 컨테이너 개발 환경 만들기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24FFECE2-BF49-0898-D00D-E30D0D6DD2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/>
              <a:t>리눅스와 마찬가지로 윈도우 컨테이너 개발 환경도 무료로 구축 가능합니다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5236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D24C84-66DA-BEEA-33CB-C32CE4A6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무엇이 필요한가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339085F-45C8-1FB5-DF95-F527E5E4D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도커 엔진</a:t>
            </a:r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리눅스 버전과 마찬가지로 윈도우 버전도 오픈 소스 버전으로 제공되는 윈도우 커널용 도커 엔진을 다운로드하고 설치할 수 있습니다</a:t>
            </a:r>
            <a:r>
              <a:rPr lang="en-US" altLang="ko-KR" dirty="0"/>
              <a:t>.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윈도우 컨테이너 개발을 하기 편한 </a:t>
            </a:r>
            <a:r>
              <a:rPr lang="en-US" altLang="ko-KR" dirty="0"/>
              <a:t>OS </a:t>
            </a:r>
            <a:r>
              <a:rPr lang="ko-KR" altLang="en-US" dirty="0"/>
              <a:t>버전</a:t>
            </a:r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클라이언트의 경우 윈도우 </a:t>
            </a:r>
            <a:r>
              <a:rPr lang="en-US" altLang="ko-KR" dirty="0"/>
              <a:t>11 </a:t>
            </a:r>
            <a:r>
              <a:rPr lang="ko-KR" altLang="en-US" dirty="0"/>
              <a:t>추천 </a:t>
            </a:r>
            <a:r>
              <a:rPr lang="en-US" altLang="ko-KR" dirty="0"/>
              <a:t>(</a:t>
            </a:r>
            <a:r>
              <a:rPr lang="ko-KR" altLang="en-US" dirty="0"/>
              <a:t>윈도우 </a:t>
            </a:r>
            <a:r>
              <a:rPr lang="en-US" altLang="ko-KR" dirty="0"/>
              <a:t>10</a:t>
            </a:r>
            <a:r>
              <a:rPr lang="ko-KR" altLang="en-US" dirty="0"/>
              <a:t>도 가능</a:t>
            </a:r>
            <a:r>
              <a:rPr lang="en-US" altLang="ko-KR" dirty="0"/>
              <a:t>)</a:t>
            </a:r>
            <a:br>
              <a:rPr lang="en-US" altLang="ko-KR" dirty="0"/>
            </a:br>
            <a:r>
              <a:rPr lang="ko-KR" altLang="en-US" dirty="0"/>
              <a:t>서버의 경우 윈도우 서버 </a:t>
            </a:r>
            <a:r>
              <a:rPr lang="en-US" altLang="ko-KR" dirty="0"/>
              <a:t>2022 </a:t>
            </a:r>
            <a:r>
              <a:rPr lang="ko-KR" altLang="en-US" dirty="0"/>
              <a:t>추천 </a:t>
            </a:r>
            <a:r>
              <a:rPr lang="en-US" altLang="ko-KR" dirty="0"/>
              <a:t>(</a:t>
            </a:r>
            <a:r>
              <a:rPr lang="ko-KR" altLang="en-US" dirty="0"/>
              <a:t>윈도우 서버 </a:t>
            </a:r>
            <a:r>
              <a:rPr lang="en-US" altLang="ko-KR" dirty="0"/>
              <a:t>2019</a:t>
            </a:r>
            <a:r>
              <a:rPr lang="ko-KR" altLang="en-US" dirty="0"/>
              <a:t>도 가능</a:t>
            </a:r>
            <a:r>
              <a:rPr lang="en-US" altLang="ko-KR" dirty="0"/>
              <a:t>)</a:t>
            </a:r>
            <a:br>
              <a:rPr lang="en-US" altLang="ko-KR" dirty="0"/>
            </a:br>
            <a:r>
              <a:rPr lang="ko-KR" altLang="en-US" dirty="0"/>
              <a:t>윈도우 </a:t>
            </a:r>
            <a:r>
              <a:rPr lang="en-US" altLang="ko-KR" dirty="0"/>
              <a:t>11</a:t>
            </a:r>
            <a:r>
              <a:rPr lang="ko-KR" altLang="en-US" dirty="0"/>
              <a:t>부터는 베이스 이미지 버전을 꼼꼼하게 따지지 않아도 되어 편리합니다</a:t>
            </a:r>
            <a:r>
              <a:rPr lang="en-US" altLang="ko-KR" dirty="0"/>
              <a:t>.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컨테이너 레지스트리</a:t>
            </a:r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어느 위치에서 서버를 실행하던 간에 컨테이너 이미지를 안정적으로 공유할 수 있는 서비스가 필요합니다</a:t>
            </a:r>
            <a:r>
              <a:rPr lang="en-US" altLang="ko-KR" dirty="0"/>
              <a:t>. (</a:t>
            </a:r>
            <a:r>
              <a:rPr lang="ko-KR" altLang="en-US" dirty="0"/>
              <a:t>시중 클라우드 공급자의</a:t>
            </a:r>
            <a:r>
              <a:rPr lang="en-US" altLang="ko-KR" dirty="0"/>
              <a:t> </a:t>
            </a:r>
            <a:r>
              <a:rPr lang="ko-KR" altLang="en-US" dirty="0"/>
              <a:t>컨테이너 레지스트리 추천</a:t>
            </a:r>
            <a:r>
              <a:rPr lang="en-US" altLang="ko-KR" dirty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50367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34026E1-28F7-8538-D0D0-BB6AF6586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도커</a:t>
            </a:r>
            <a:r>
              <a:rPr lang="ko-KR" altLang="en-US" dirty="0"/>
              <a:t> 데스크톱을 쓰면 되지 않나요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0FF5504-8E9C-7B77-ABC3-C3142B0AB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/>
              <a:t>250</a:t>
            </a:r>
            <a:r>
              <a:rPr lang="ko-KR" altLang="en-US" sz="2400" dirty="0"/>
              <a:t>명 이상이 속한 회사이거나</a:t>
            </a:r>
            <a:r>
              <a:rPr lang="en-US" altLang="ko-KR" sz="2400" dirty="0"/>
              <a:t>,</a:t>
            </a:r>
            <a:r>
              <a:rPr lang="ko-KR" altLang="en-US" sz="2400" dirty="0"/>
              <a:t> 매출 </a:t>
            </a:r>
            <a:r>
              <a:rPr lang="en-US" altLang="ko-KR" sz="2400" dirty="0"/>
              <a:t>1000</a:t>
            </a:r>
            <a:r>
              <a:rPr lang="ko-KR" altLang="en-US" sz="2400" dirty="0"/>
              <a:t>만 달러 이상인 회사의 경우</a:t>
            </a:r>
            <a:endParaRPr lang="en-US" altLang="ko-KR" sz="2400" dirty="0"/>
          </a:p>
          <a:p>
            <a:pPr lvl="1"/>
            <a:r>
              <a:rPr lang="ko-KR" altLang="en-US" sz="2000" dirty="0" err="1"/>
              <a:t>도커</a:t>
            </a:r>
            <a:r>
              <a:rPr lang="ko-KR" altLang="en-US" sz="2000" dirty="0"/>
              <a:t> 데스크톱을 사용자 별로 구매해야 합니다</a:t>
            </a:r>
            <a:r>
              <a:rPr lang="en-US" altLang="ko-KR" sz="2000" dirty="0"/>
              <a:t>.</a:t>
            </a:r>
          </a:p>
          <a:p>
            <a:endParaRPr lang="en-US" altLang="ko-KR" sz="2400" dirty="0"/>
          </a:p>
          <a:p>
            <a:r>
              <a:rPr lang="ko-KR" altLang="en-US" sz="2400" dirty="0"/>
              <a:t>개발자 생산성을 위해 제공되는 </a:t>
            </a:r>
            <a:r>
              <a:rPr lang="en-US" altLang="ko-KR" sz="2400" dirty="0"/>
              <a:t>“</a:t>
            </a:r>
            <a:r>
              <a:rPr lang="ko-KR" altLang="en-US" sz="2400" dirty="0" err="1"/>
              <a:t>도커</a:t>
            </a:r>
            <a:r>
              <a:rPr lang="ko-KR" altLang="en-US" sz="2400" dirty="0"/>
              <a:t> 데스크톱</a:t>
            </a:r>
            <a:r>
              <a:rPr lang="en-US" altLang="ko-KR" sz="2400" dirty="0"/>
              <a:t>”</a:t>
            </a:r>
            <a:r>
              <a:rPr lang="ko-KR" altLang="en-US" sz="2400" dirty="0"/>
              <a:t>이 </a:t>
            </a:r>
            <a:r>
              <a:rPr lang="ko-KR" altLang="en-US" sz="2400" dirty="0" err="1"/>
              <a:t>유료화되는</a:t>
            </a:r>
            <a:r>
              <a:rPr lang="ko-KR" altLang="en-US" sz="2400" dirty="0"/>
              <a:t> 것</a:t>
            </a:r>
            <a:endParaRPr lang="en-US" altLang="ko-KR" sz="2400" dirty="0"/>
          </a:p>
          <a:p>
            <a:pPr lvl="1"/>
            <a:r>
              <a:rPr lang="ko-KR" altLang="en-US" sz="2000" dirty="0"/>
              <a:t>도커 엔진은 리눅스 버전이든 윈도우 버전이든 여전히 계속 무료로 제공됩니다</a:t>
            </a:r>
            <a:r>
              <a:rPr lang="en-US" altLang="ko-K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2521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8E68C389-B0A9-F022-AFC9-5F2B24BB2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kumimoji="1" lang="ko-KR" altLang="en-US" sz="4000">
                <a:solidFill>
                  <a:srgbClr val="FFFFFF"/>
                </a:solidFill>
              </a:rPr>
              <a:t>도커 데스크톱 </a:t>
            </a:r>
            <a:r>
              <a:rPr kumimoji="1" lang="en-US" altLang="ko-KR" sz="4000">
                <a:solidFill>
                  <a:srgbClr val="FFFFFF"/>
                </a:solidFill>
              </a:rPr>
              <a:t>vs. </a:t>
            </a:r>
            <a:r>
              <a:rPr kumimoji="1" lang="ko-KR" altLang="en-US" sz="4000">
                <a:solidFill>
                  <a:srgbClr val="FFFFFF"/>
                </a:solidFill>
              </a:rPr>
              <a:t>도커 엔진</a:t>
            </a:r>
            <a:endParaRPr kumimoji="1" lang="ko-Kore-KR" altLang="en-US" sz="4000">
              <a:solidFill>
                <a:srgbClr val="FFFFFF"/>
              </a:solidFill>
            </a:endParaRP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E5C1F9A-0166-C22B-44D5-56E1561475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ore-KR" sz="2000"/>
              <a:t>Docker Desktop</a:t>
            </a:r>
          </a:p>
          <a:p>
            <a:pPr marL="0" indent="0">
              <a:buNone/>
            </a:pPr>
            <a:endParaRPr lang="en-US" altLang="ko-Kore-KR" sz="2000"/>
          </a:p>
          <a:p>
            <a:pPr marL="0" indent="0">
              <a:buNone/>
            </a:pPr>
            <a:r>
              <a:rPr lang="en-US" altLang="ko-Kore-KR" sz="2000"/>
              <a:t>Docker Engine</a:t>
            </a:r>
            <a:r>
              <a:rPr lang="ko-KR" altLang="en-US" sz="2000"/>
              <a:t>을 잘 포장한 전문가용</a:t>
            </a:r>
            <a:r>
              <a:rPr lang="en-US" altLang="ko-KR" sz="2000"/>
              <a:t>/</a:t>
            </a:r>
            <a:r>
              <a:rPr lang="ko-KR" altLang="en-US" sz="2000"/>
              <a:t>상용 개발 도구</a:t>
            </a:r>
            <a:endParaRPr lang="en-US" altLang="ko-KR" sz="2000"/>
          </a:p>
          <a:p>
            <a:pPr marL="0" indent="0">
              <a:buNone/>
            </a:pPr>
            <a:r>
              <a:rPr lang="ko-KR" altLang="en-US" sz="2000"/>
              <a:t>사용자가 </a:t>
            </a:r>
            <a:r>
              <a:rPr lang="en-US" altLang="ko-KR" sz="2000"/>
              <a:t>Docker Engine </a:t>
            </a:r>
            <a:r>
              <a:rPr lang="ko-KR" altLang="en-US" sz="2000"/>
              <a:t>설치</a:t>
            </a:r>
            <a:r>
              <a:rPr lang="en-US" altLang="ko-KR" sz="2000"/>
              <a:t>/</a:t>
            </a:r>
            <a:r>
              <a:rPr lang="ko-KR" altLang="en-US" sz="2000"/>
              <a:t>관리 방법을 잘 몰라도 편하게 쓸 수 있게 해 줌</a:t>
            </a:r>
            <a:endParaRPr lang="en-US" altLang="ko-KR" sz="2000"/>
          </a:p>
          <a:p>
            <a:pPr marL="0" indent="0">
              <a:buNone/>
            </a:pPr>
            <a:r>
              <a:rPr lang="ko-KR" altLang="en-US" sz="2000"/>
              <a:t>생산성 강화를 목적으로 전용 기능이나 개발 도구와의 연계를 강화한 것이 특징</a:t>
            </a:r>
            <a:endParaRPr lang="en-US" altLang="ko-KR" sz="2000"/>
          </a:p>
          <a:p>
            <a:pPr marL="0" indent="0">
              <a:buNone/>
            </a:pPr>
            <a:r>
              <a:rPr lang="en-US" altLang="ko-KR" sz="2000"/>
              <a:t>Docker Desktop</a:t>
            </a:r>
            <a:r>
              <a:rPr lang="ko-KR" altLang="en-US" sz="2000"/>
              <a:t>이 유료화된 것임</a:t>
            </a:r>
            <a:endParaRPr lang="en-US" altLang="ko-KR" sz="20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DB0F96D-F0BA-8976-F614-8D5C502A8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ore-KR" sz="1700"/>
              <a:t>Docker Engine</a:t>
            </a:r>
          </a:p>
          <a:p>
            <a:pPr marL="0" indent="0">
              <a:buNone/>
            </a:pPr>
            <a:endParaRPr lang="en-US" altLang="ko-Kore-KR" sz="1700"/>
          </a:p>
          <a:p>
            <a:pPr marL="0" indent="0">
              <a:buNone/>
            </a:pPr>
            <a:r>
              <a:rPr lang="ko-KR" altLang="en-US" sz="1700"/>
              <a:t>실제 컨테이너 구동을 책임지는 구성 요소</a:t>
            </a:r>
            <a:endParaRPr lang="en-US" altLang="ko-KR" sz="1700"/>
          </a:p>
          <a:p>
            <a:pPr marL="0" indent="0">
              <a:buNone/>
            </a:pPr>
            <a:r>
              <a:rPr lang="ko-KR" altLang="en-US" sz="1700"/>
              <a:t>여전히 오픈소스로 제공되고 무료로 사용 가능한 핵심 기술</a:t>
            </a:r>
            <a:endParaRPr lang="en-US" altLang="ko-KR" sz="1700"/>
          </a:p>
          <a:p>
            <a:pPr marL="0" indent="0">
              <a:buNone/>
            </a:pPr>
            <a:r>
              <a:rPr lang="en-US" altLang="ko-Kore-KR" sz="1700"/>
              <a:t>Docker</a:t>
            </a:r>
            <a:r>
              <a:rPr lang="ko-KR" altLang="en-US" sz="1700"/>
              <a:t>를 유료화한다고 이야기하면서 가장 많은 오해를 산 부분</a:t>
            </a:r>
            <a:endParaRPr lang="en-US" altLang="ko-KR" sz="1700"/>
          </a:p>
          <a:p>
            <a:pPr marL="0" indent="0">
              <a:buNone/>
            </a:pPr>
            <a:r>
              <a:rPr lang="en-US" altLang="ko-Kore-KR" sz="1700"/>
              <a:t>Docker Engine</a:t>
            </a:r>
            <a:r>
              <a:rPr lang="ko-KR" altLang="en-US" sz="1700"/>
              <a:t>이 유료화된 것이 아님</a:t>
            </a:r>
            <a:endParaRPr lang="en-US" altLang="ko-KR" sz="1700"/>
          </a:p>
          <a:p>
            <a:pPr marL="0" indent="0">
              <a:buNone/>
            </a:pPr>
            <a:r>
              <a:rPr lang="en-US" altLang="ko-Kore-KR" sz="1700"/>
              <a:t>Kubernetes</a:t>
            </a:r>
            <a:r>
              <a:rPr lang="ko-KR" altLang="en-US" sz="1700"/>
              <a:t>에서 </a:t>
            </a:r>
            <a:r>
              <a:rPr lang="en-US" altLang="ko-KR" sz="1700"/>
              <a:t>Docker</a:t>
            </a:r>
            <a:r>
              <a:rPr lang="ko-KR" altLang="en-US" sz="1700"/>
              <a:t>와의 종속 관계를 끊었다는 것은 기술적 리팩토링의 결과물이지 </a:t>
            </a:r>
            <a:r>
              <a:rPr lang="en-US" altLang="ko-KR" sz="1700"/>
              <a:t>Docker Desktop </a:t>
            </a:r>
            <a:r>
              <a:rPr lang="ko-KR" altLang="en-US" sz="1700"/>
              <a:t>유료화와는 관계가 없음</a:t>
            </a:r>
            <a:endParaRPr lang="en-US" altLang="ko-Kore-KR" sz="1700"/>
          </a:p>
          <a:p>
            <a:pPr marL="0" indent="0">
              <a:buNone/>
            </a:pPr>
            <a:endParaRPr lang="ko-Kore-KR" altLang="en-US" sz="1700"/>
          </a:p>
        </p:txBody>
      </p:sp>
    </p:spTree>
    <p:extLst>
      <p:ext uri="{BB962C8B-B14F-4D97-AF65-F5344CB8AC3E}">
        <p14:creationId xmlns:p14="http://schemas.microsoft.com/office/powerpoint/2010/main" val="1168925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082376-0C06-6EDF-4796-5DDB2CA8F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ore-KR" altLang="en-US" dirty="0"/>
              <a:t>먼저</a:t>
            </a:r>
            <a:r>
              <a:rPr kumimoji="1" lang="ko-KR" altLang="en-US" dirty="0"/>
              <a:t> 할 일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DDB7D47-7291-E670-BA28-9757ABF22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" altLang="ko-Kore-KR" sz="2000" dirty="0"/>
              <a:t>https://</a:t>
            </a:r>
            <a:r>
              <a:rPr kumimoji="1" lang="en" altLang="ko-Kore-KR" sz="2000" dirty="0" err="1"/>
              <a:t>download.docker.com</a:t>
            </a:r>
            <a:r>
              <a:rPr kumimoji="1" lang="en" altLang="ko-Kore-KR" sz="2000" dirty="0"/>
              <a:t>/win/static/stable/x86_64/</a:t>
            </a:r>
          </a:p>
          <a:p>
            <a:r>
              <a:rPr kumimoji="1" lang="ko-KR" altLang="en-US" sz="2000" dirty="0"/>
              <a:t>위의 주소에 접속하여 </a:t>
            </a:r>
            <a:r>
              <a:rPr kumimoji="1" lang="en-US" altLang="ko-KR" sz="2000" dirty="0"/>
              <a:t>Windows</a:t>
            </a:r>
            <a:r>
              <a:rPr kumimoji="1" lang="ko-KR" altLang="en-US" sz="2000" dirty="0"/>
              <a:t>용 최신 버전 </a:t>
            </a:r>
            <a:r>
              <a:rPr kumimoji="1" lang="en-US" altLang="ko-KR" sz="2000" dirty="0"/>
              <a:t>Docker Engine</a:t>
            </a:r>
            <a:r>
              <a:rPr kumimoji="1" lang="ko-KR" altLang="en-US" sz="2000" dirty="0"/>
              <a:t>을 확인합니다</a:t>
            </a:r>
            <a:r>
              <a:rPr kumimoji="1" lang="en-US" altLang="ko-KR" sz="2000" dirty="0"/>
              <a:t>.</a:t>
            </a:r>
          </a:p>
          <a:p>
            <a:r>
              <a:rPr kumimoji="1" lang="ko-KR" altLang="en-US" sz="2000" dirty="0"/>
              <a:t>발표 자료를 만들 당시 기준으로 </a:t>
            </a:r>
            <a:r>
              <a:rPr kumimoji="1" lang="en-US" altLang="ko-KR" sz="2000" dirty="0"/>
              <a:t>20.10.22</a:t>
            </a:r>
            <a:r>
              <a:rPr kumimoji="1" lang="ko-KR" altLang="en-US" sz="2000" dirty="0"/>
              <a:t>가 가장 최신 버전입니다</a:t>
            </a:r>
            <a:r>
              <a:rPr kumimoji="1" lang="en-US" altLang="ko-KR" sz="2000" dirty="0"/>
              <a:t>.</a:t>
            </a:r>
          </a:p>
          <a:p>
            <a:r>
              <a:rPr kumimoji="1" lang="en" altLang="ko-Kore-KR" sz="2000" dirty="0"/>
              <a:t>https://</a:t>
            </a:r>
            <a:r>
              <a:rPr kumimoji="1" lang="en" altLang="ko-Kore-KR" sz="2000" dirty="0" err="1"/>
              <a:t>download.docker.com</a:t>
            </a:r>
            <a:r>
              <a:rPr kumimoji="1" lang="en" altLang="ko-Kore-KR" sz="2000" dirty="0"/>
              <a:t>/win/static/stable/x86_64/docker-20.10.22.zip</a:t>
            </a:r>
            <a:endParaRPr kumimoji="1" lang="ko-Kore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99360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8D519F-8175-C09E-3361-FDE8612A2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/>
              <a:t>도커 엔진을 직접 </a:t>
            </a:r>
            <a:r>
              <a:rPr kumimoji="1" lang="en-US" altLang="ko-KR" dirty="0"/>
              <a:t>Windows 11 PC</a:t>
            </a:r>
            <a:r>
              <a:rPr kumimoji="1" lang="ko-KR" altLang="en-US" dirty="0"/>
              <a:t>에 설치하는 방법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054A097-276E-C542-14DC-F74107D9B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en-US" altLang="en-US" dirty="0">
                <a:latin typeface="Consolas" panose="020B0609020204030204" pitchFamily="49" charset="0"/>
              </a:rPr>
              <a:t># </a:t>
            </a:r>
            <a:r>
              <a:rPr kumimoji="1" lang="ko-KR" altLang="en-US" dirty="0">
                <a:latin typeface="Consolas" panose="020B0609020204030204" pitchFamily="49" charset="0"/>
              </a:rPr>
              <a:t>관리자 권한으로 </a:t>
            </a:r>
            <a:r>
              <a:rPr kumimoji="1" lang="en-US" altLang="ko-KR" dirty="0">
                <a:latin typeface="Consolas" panose="020B0609020204030204" pitchFamily="49" charset="0"/>
              </a:rPr>
              <a:t>PowerShell</a:t>
            </a:r>
            <a:r>
              <a:rPr kumimoji="1" lang="ko-KR" altLang="en-US" dirty="0">
                <a:latin typeface="Consolas" panose="020B0609020204030204" pitchFamily="49" charset="0"/>
              </a:rPr>
              <a:t>을 실행한다</a:t>
            </a:r>
            <a:r>
              <a:rPr kumimoji="1" lang="en-US" altLang="ko-KR" dirty="0">
                <a:latin typeface="Consolas" panose="020B0609020204030204" pitchFamily="49" charset="0"/>
              </a:rPr>
              <a:t>.</a:t>
            </a:r>
          </a:p>
          <a:p>
            <a:pPr marL="0" indent="0">
              <a:buNone/>
            </a:pPr>
            <a:endParaRPr kumimoji="1" lang="en-US" alt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kumimoji="1" lang="en-US" altLang="en-US" dirty="0">
                <a:latin typeface="Consolas" panose="020B0609020204030204" pitchFamily="49" charset="0"/>
              </a:rPr>
              <a:t># </a:t>
            </a:r>
            <a:r>
              <a:rPr kumimoji="1" lang="ko-KR" altLang="en-US" dirty="0">
                <a:latin typeface="Consolas" panose="020B0609020204030204" pitchFamily="49" charset="0"/>
              </a:rPr>
              <a:t>컨테이너 기능을 활성화한다</a:t>
            </a:r>
            <a:r>
              <a:rPr kumimoji="1" lang="en-US" altLang="ko-KR" dirty="0">
                <a:latin typeface="Consolas" panose="020B0609020204030204" pitchFamily="49" charset="0"/>
              </a:rPr>
              <a:t>.</a:t>
            </a:r>
            <a:br>
              <a:rPr kumimoji="1" lang="en-US" altLang="ko-KR" dirty="0">
                <a:latin typeface="Consolas" panose="020B0609020204030204" pitchFamily="49" charset="0"/>
              </a:rPr>
            </a:br>
            <a:r>
              <a:rPr kumimoji="1" lang="en-US" altLang="ko-KR" dirty="0">
                <a:latin typeface="Consolas" panose="020B0609020204030204" pitchFamily="49" charset="0"/>
              </a:rPr>
              <a:t>$Result = Enable-</a:t>
            </a:r>
            <a:r>
              <a:rPr kumimoji="1" lang="en-US" altLang="ko-KR" dirty="0" err="1">
                <a:latin typeface="Consolas" panose="020B0609020204030204" pitchFamily="49" charset="0"/>
              </a:rPr>
              <a:t>WindowsOptionalFeature</a:t>
            </a:r>
            <a:r>
              <a:rPr kumimoji="1" lang="en-US" altLang="ko-KR" dirty="0">
                <a:latin typeface="Consolas" panose="020B0609020204030204" pitchFamily="49" charset="0"/>
              </a:rPr>
              <a:t> -Online -</a:t>
            </a:r>
            <a:r>
              <a:rPr kumimoji="1" lang="en-US" altLang="ko-KR" dirty="0" err="1">
                <a:latin typeface="Consolas" panose="020B0609020204030204" pitchFamily="49" charset="0"/>
              </a:rPr>
              <a:t>FeatureName</a:t>
            </a:r>
            <a:r>
              <a:rPr kumimoji="1" lang="en-US" altLang="ko-KR" dirty="0">
                <a:latin typeface="Consolas" panose="020B0609020204030204" pitchFamily="49" charset="0"/>
              </a:rPr>
              <a:t> Containers</a:t>
            </a:r>
          </a:p>
          <a:p>
            <a:pPr marL="0" indent="0">
              <a:buNone/>
            </a:pPr>
            <a:endParaRPr kumimoji="1" lang="en-US" alt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kumimoji="1" lang="en-US" altLang="en-US" dirty="0">
                <a:latin typeface="Consolas" panose="020B0609020204030204" pitchFamily="49" charset="0"/>
              </a:rPr>
              <a:t># </a:t>
            </a:r>
            <a:r>
              <a:rPr kumimoji="1" lang="ko-KR" altLang="en-US" dirty="0">
                <a:latin typeface="Consolas" panose="020B0609020204030204" pitchFamily="49" charset="0"/>
              </a:rPr>
              <a:t>필요 시 서버를 다시 시작한다</a:t>
            </a:r>
            <a:r>
              <a:rPr kumimoji="1" lang="en-US" altLang="ko-KR" dirty="0">
                <a:latin typeface="Consolas" panose="020B0609020204030204" pitchFamily="49" charset="0"/>
              </a:rPr>
              <a:t>.</a:t>
            </a:r>
            <a:br>
              <a:rPr kumimoji="1" lang="en-US" altLang="ko-KR" dirty="0">
                <a:latin typeface="Consolas" panose="020B0609020204030204" pitchFamily="49" charset="0"/>
              </a:rPr>
            </a:br>
            <a:r>
              <a:rPr kumimoji="1" lang="en-US" altLang="en-US" dirty="0">
                <a:latin typeface="Consolas" panose="020B0609020204030204" pitchFamily="49" charset="0"/>
              </a:rPr>
              <a:t>If ($</a:t>
            </a:r>
            <a:r>
              <a:rPr kumimoji="1" lang="en-US" altLang="en-US" dirty="0" err="1">
                <a:latin typeface="Consolas" panose="020B0609020204030204" pitchFamily="49" charset="0"/>
              </a:rPr>
              <a:t>Result.RestartRequired</a:t>
            </a:r>
            <a:r>
              <a:rPr kumimoji="1" lang="en-US" altLang="en-US" dirty="0">
                <a:latin typeface="Consolas" panose="020B0609020204030204" pitchFamily="49" charset="0"/>
              </a:rPr>
              <a:t>) { Restart-Computer -Force }</a:t>
            </a:r>
          </a:p>
          <a:p>
            <a:pPr marL="0" indent="0">
              <a:buNone/>
            </a:pPr>
            <a:endParaRPr kumimoji="1" lang="en-US" alt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kumimoji="1" lang="en-US" altLang="en-US" dirty="0">
                <a:latin typeface="Consolas" panose="020B0609020204030204" pitchFamily="49" charset="0"/>
              </a:rPr>
              <a:t># </a:t>
            </a:r>
            <a:r>
              <a:rPr kumimoji="1" lang="ko-KR" altLang="en-US" dirty="0">
                <a:latin typeface="Consolas" panose="020B0609020204030204" pitchFamily="49" charset="0"/>
              </a:rPr>
              <a:t>윈도우 컨테이너용 최신 버전의 </a:t>
            </a:r>
            <a:r>
              <a:rPr kumimoji="1" lang="en-US" altLang="ko-KR" dirty="0">
                <a:latin typeface="Consolas" panose="020B0609020204030204" pitchFamily="49" charset="0"/>
              </a:rPr>
              <a:t>Docker </a:t>
            </a:r>
            <a:r>
              <a:rPr kumimoji="1" lang="ko-KR" altLang="en-US" dirty="0">
                <a:latin typeface="Consolas" panose="020B0609020204030204" pitchFamily="49" charset="0"/>
              </a:rPr>
              <a:t>엔진을 확인하고</a:t>
            </a:r>
            <a:r>
              <a:rPr kumimoji="1" lang="en-US" altLang="ko-KR" dirty="0">
                <a:latin typeface="Consolas" panose="020B0609020204030204" pitchFamily="49" charset="0"/>
              </a:rPr>
              <a:t>, </a:t>
            </a:r>
            <a:r>
              <a:rPr kumimoji="1" lang="ko-KR" altLang="en-US" dirty="0">
                <a:latin typeface="Consolas" panose="020B0609020204030204" pitchFamily="49" charset="0"/>
              </a:rPr>
              <a:t>파일을 받아 압축을 푼다</a:t>
            </a:r>
            <a:r>
              <a:rPr kumimoji="1" lang="en-US" altLang="ko-KR" dirty="0">
                <a:latin typeface="Consolas" panose="020B0609020204030204" pitchFamily="49" charset="0"/>
              </a:rPr>
              <a:t>.</a:t>
            </a:r>
            <a:br>
              <a:rPr kumimoji="1" lang="en-US" altLang="ko-KR" dirty="0">
                <a:latin typeface="Consolas" panose="020B0609020204030204" pitchFamily="49" charset="0"/>
              </a:rPr>
            </a:br>
            <a:r>
              <a:rPr kumimoji="1" lang="en-US" altLang="ko-KR" dirty="0">
                <a:latin typeface="Consolas" panose="020B0609020204030204" pitchFamily="49" charset="0"/>
              </a:rPr>
              <a:t> (New-Object -TypeName '</a:t>
            </a:r>
            <a:r>
              <a:rPr kumimoji="1" lang="en-US" altLang="ko-KR" dirty="0" err="1">
                <a:latin typeface="Consolas" panose="020B0609020204030204" pitchFamily="49" charset="0"/>
              </a:rPr>
              <a:t>Net.WebClient</a:t>
            </a:r>
            <a:r>
              <a:rPr kumimoji="1" lang="en-US" altLang="ko-KR" dirty="0">
                <a:latin typeface="Consolas" panose="020B0609020204030204" pitchFamily="49" charset="0"/>
              </a:rPr>
              <a:t>').</a:t>
            </a:r>
            <a:r>
              <a:rPr kumimoji="1" lang="en-US" altLang="ko-KR" dirty="0" err="1">
                <a:latin typeface="Consolas" panose="020B0609020204030204" pitchFamily="49" charset="0"/>
              </a:rPr>
              <a:t>DownloadFile</a:t>
            </a:r>
            <a:r>
              <a:rPr kumimoji="1" lang="en-US" altLang="ko-KR" dirty="0">
                <a:latin typeface="Consolas" panose="020B0609020204030204" pitchFamily="49" charset="0"/>
              </a:rPr>
              <a:t>('https://</a:t>
            </a:r>
            <a:r>
              <a:rPr kumimoji="1" lang="en-US" altLang="ko-KR" dirty="0" err="1">
                <a:latin typeface="Consolas" panose="020B0609020204030204" pitchFamily="49" charset="0"/>
              </a:rPr>
              <a:t>download.docker.com</a:t>
            </a:r>
            <a:r>
              <a:rPr kumimoji="1" lang="en-US" altLang="ko-KR" dirty="0">
                <a:latin typeface="Consolas" panose="020B0609020204030204" pitchFamily="49" charset="0"/>
              </a:rPr>
              <a:t>/win/static/stable/x86_64/docker-20.10.22.zip', '</a:t>
            </a:r>
            <a:r>
              <a:rPr kumimoji="1" lang="en-US" altLang="ko-KR" dirty="0" err="1">
                <a:latin typeface="Consolas" panose="020B0609020204030204" pitchFamily="49" charset="0"/>
              </a:rPr>
              <a:t>docker.zip</a:t>
            </a:r>
            <a:r>
              <a:rPr kumimoji="1" lang="en-US" altLang="ko-KR" dirty="0">
                <a:latin typeface="Consolas" panose="020B0609020204030204" pitchFamily="49" charset="0"/>
              </a:rPr>
              <a:t>')</a:t>
            </a:r>
          </a:p>
          <a:p>
            <a:pPr marL="0" indent="0">
              <a:buNone/>
            </a:pPr>
            <a:endParaRPr kumimoji="1" lang="en-US" alt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altLang="ko-KR" dirty="0">
                <a:latin typeface="Consolas" panose="020B0609020204030204" pitchFamily="49" charset="0"/>
              </a:rPr>
              <a:t># </a:t>
            </a:r>
            <a:r>
              <a:rPr lang="ko-KR" altLang="en-US" dirty="0">
                <a:latin typeface="Consolas" panose="020B0609020204030204" pitchFamily="49" charset="0"/>
              </a:rPr>
              <a:t>프로그램 파일 디렉터리 아래에 </a:t>
            </a:r>
            <a:r>
              <a:rPr lang="en-US" altLang="ko-KR" dirty="0">
                <a:latin typeface="Consolas" panose="020B0609020204030204" pitchFamily="49" charset="0"/>
              </a:rPr>
              <a:t>docker </a:t>
            </a:r>
            <a:r>
              <a:rPr lang="ko-KR" altLang="en-US" dirty="0">
                <a:latin typeface="Consolas" panose="020B0609020204030204" pitchFamily="49" charset="0"/>
              </a:rPr>
              <a:t>디렉터리를 만들고 파일들을 복사한다</a:t>
            </a:r>
            <a:r>
              <a:rPr lang="en-US" altLang="ko-KR" dirty="0">
                <a:latin typeface="Consolas" panose="020B0609020204030204" pitchFamily="49" charset="0"/>
              </a:rPr>
              <a:t>.</a:t>
            </a:r>
            <a:br>
              <a:rPr lang="en-US" altLang="ko-KR" dirty="0">
                <a:latin typeface="Consolas" panose="020B0609020204030204" pitchFamily="49" charset="0"/>
              </a:rPr>
            </a:br>
            <a:r>
              <a:rPr lang="en-US" altLang="ko-KR" dirty="0">
                <a:latin typeface="Consolas" panose="020B0609020204030204" pitchFamily="49" charset="0"/>
              </a:rPr>
              <a:t>Expand-Archive -Path '.\docker.zip' -</a:t>
            </a:r>
            <a:r>
              <a:rPr lang="en-US" altLang="ko-KR" dirty="0" err="1">
                <a:latin typeface="Consolas" panose="020B0609020204030204" pitchFamily="49" charset="0"/>
              </a:rPr>
              <a:t>DestinationPath</a:t>
            </a:r>
            <a:r>
              <a:rPr lang="en-US" altLang="ko-KR" dirty="0">
                <a:latin typeface="Consolas" panose="020B0609020204030204" pitchFamily="49" charset="0"/>
              </a:rPr>
              <a:t> "$</a:t>
            </a:r>
            <a:r>
              <a:rPr lang="en-US" altLang="ko-KR" dirty="0" err="1">
                <a:latin typeface="Consolas" panose="020B0609020204030204" pitchFamily="49" charset="0"/>
              </a:rPr>
              <a:t>env:ProgramFiles</a:t>
            </a:r>
            <a:r>
              <a:rPr lang="en-US" altLang="ko-KR" dirty="0">
                <a:latin typeface="Consolas" panose="020B0609020204030204" pitchFamily="49" charset="0"/>
              </a:rPr>
              <a:t>" -Force</a:t>
            </a:r>
          </a:p>
        </p:txBody>
      </p:sp>
    </p:spTree>
    <p:extLst>
      <p:ext uri="{BB962C8B-B14F-4D97-AF65-F5344CB8AC3E}">
        <p14:creationId xmlns:p14="http://schemas.microsoft.com/office/powerpoint/2010/main" val="3941411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4DE4D5-FEED-E3CD-BBC7-18EDC666A1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/>
              <a:t>왜 윈도우 컨테이너를 사용하는가</a:t>
            </a:r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80CDAD2D-CC8F-9B20-62E2-CE89E5C160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/>
              <a:t>리눅스에서 </a:t>
            </a:r>
            <a:r>
              <a:rPr lang="ko-KR" altLang="en-US" dirty="0" err="1"/>
              <a:t>도커를</a:t>
            </a:r>
            <a:r>
              <a:rPr lang="ko-KR" altLang="en-US" dirty="0"/>
              <a:t> 쓰는 이유와 똑같아요</a:t>
            </a:r>
          </a:p>
        </p:txBody>
      </p:sp>
    </p:spTree>
    <p:extLst>
      <p:ext uri="{BB962C8B-B14F-4D97-AF65-F5344CB8AC3E}">
        <p14:creationId xmlns:p14="http://schemas.microsoft.com/office/powerpoint/2010/main" val="1064252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AB9000-79C0-6279-932E-E9EF8B15C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/>
              <a:t>도커 엔진을 직접 </a:t>
            </a:r>
            <a:r>
              <a:rPr kumimoji="1" lang="en-US" altLang="ko-KR" dirty="0"/>
              <a:t>Windows 11 PC</a:t>
            </a:r>
            <a:r>
              <a:rPr kumimoji="1" lang="ko-KR" altLang="en-US" dirty="0"/>
              <a:t>에 설치하는 방법 </a:t>
            </a:r>
            <a:r>
              <a:rPr kumimoji="1" lang="en-US" altLang="ko-KR" dirty="0"/>
              <a:t>(</a:t>
            </a:r>
            <a:r>
              <a:rPr kumimoji="1" lang="ko-KR" altLang="en-US" dirty="0"/>
              <a:t>계속</a:t>
            </a:r>
            <a:r>
              <a:rPr kumimoji="1" lang="en-US" altLang="ko-KR" dirty="0"/>
              <a:t>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CC539BC-67CB-4D77-E8E1-FBFDBE078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ko-KR" dirty="0">
                <a:latin typeface="Consolas" panose="020B0609020204030204" pitchFamily="49" charset="0"/>
              </a:rPr>
              <a:t># </a:t>
            </a:r>
            <a:r>
              <a:rPr lang="ko-KR" altLang="en-US" dirty="0">
                <a:latin typeface="Consolas" panose="020B0609020204030204" pitchFamily="49" charset="0"/>
              </a:rPr>
              <a:t>지금 </a:t>
            </a:r>
            <a:r>
              <a:rPr lang="ko-KR" altLang="en-US" dirty="0" err="1">
                <a:latin typeface="Consolas" panose="020B0609020204030204" pitchFamily="49" charset="0"/>
              </a:rPr>
              <a:t>열려있는</a:t>
            </a:r>
            <a:r>
              <a:rPr lang="ko-KR" altLang="en-US" dirty="0">
                <a:latin typeface="Consolas" panose="020B0609020204030204" pitchFamily="49" charset="0"/>
              </a:rPr>
              <a:t> </a:t>
            </a:r>
            <a:r>
              <a:rPr lang="en-US" altLang="ko-KR" dirty="0">
                <a:latin typeface="Consolas" panose="020B0609020204030204" pitchFamily="49" charset="0"/>
              </a:rPr>
              <a:t>PowerShell </a:t>
            </a:r>
            <a:r>
              <a:rPr lang="ko-KR" altLang="en-US" dirty="0">
                <a:latin typeface="Consolas" panose="020B0609020204030204" pitchFamily="49" charset="0"/>
              </a:rPr>
              <a:t>세션의 </a:t>
            </a:r>
            <a:r>
              <a:rPr lang="en-US" altLang="ko-KR" dirty="0">
                <a:latin typeface="Consolas" panose="020B0609020204030204" pitchFamily="49" charset="0"/>
              </a:rPr>
              <a:t>Path </a:t>
            </a:r>
            <a:r>
              <a:rPr lang="ko-KR" altLang="en-US" dirty="0">
                <a:latin typeface="Consolas" panose="020B0609020204030204" pitchFamily="49" charset="0"/>
              </a:rPr>
              <a:t>환경 변수를 수정한다</a:t>
            </a:r>
            <a:r>
              <a:rPr lang="en-US" altLang="ko-KR" dirty="0">
                <a:latin typeface="Consolas" panose="020B0609020204030204" pitchFamily="49" charset="0"/>
              </a:rPr>
              <a:t>.</a:t>
            </a:r>
            <a:br>
              <a:rPr lang="en-US" altLang="ko-KR" dirty="0">
                <a:latin typeface="Consolas" panose="020B0609020204030204" pitchFamily="49" charset="0"/>
              </a:rPr>
            </a:br>
            <a:br>
              <a:rPr lang="en-US" altLang="ko-KR" dirty="0">
                <a:latin typeface="Consolas" panose="020B0609020204030204" pitchFamily="49" charset="0"/>
              </a:rPr>
            </a:br>
            <a:r>
              <a:rPr lang="en-US" altLang="ko-KR" dirty="0">
                <a:latin typeface="Consolas" panose="020B0609020204030204" pitchFamily="49" charset="0"/>
              </a:rPr>
              <a:t>$</a:t>
            </a:r>
            <a:r>
              <a:rPr lang="en-US" altLang="ko-KR" dirty="0" err="1">
                <a:latin typeface="Consolas" panose="020B0609020204030204" pitchFamily="49" charset="0"/>
              </a:rPr>
              <a:t>env:Path</a:t>
            </a:r>
            <a:r>
              <a:rPr lang="en-US" altLang="ko-KR" dirty="0">
                <a:latin typeface="Consolas" panose="020B0609020204030204" pitchFamily="49" charset="0"/>
              </a:rPr>
              <a:t> += ";$</a:t>
            </a:r>
            <a:r>
              <a:rPr lang="en-US" altLang="ko-KR" dirty="0" err="1">
                <a:latin typeface="Consolas" panose="020B0609020204030204" pitchFamily="49" charset="0"/>
              </a:rPr>
              <a:t>env:ProgramFiles</a:t>
            </a:r>
            <a:r>
              <a:rPr lang="en-US" altLang="ko-KR" dirty="0">
                <a:latin typeface="Consolas" panose="020B0609020204030204" pitchFamily="49" charset="0"/>
              </a:rPr>
              <a:t>\docker"</a:t>
            </a:r>
          </a:p>
          <a:p>
            <a:pPr marL="0" indent="0">
              <a:buNone/>
            </a:pPr>
            <a:endParaRPr lang="en-US" altLang="ko-KR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altLang="ko-KR" dirty="0">
                <a:latin typeface="Consolas" panose="020B0609020204030204" pitchFamily="49" charset="0"/>
              </a:rPr>
              <a:t># </a:t>
            </a:r>
            <a:r>
              <a:rPr lang="ko-KR" altLang="en-US" dirty="0">
                <a:latin typeface="Consolas" panose="020B0609020204030204" pitchFamily="49" charset="0"/>
              </a:rPr>
              <a:t>시스템 수준의 환경 변수를 변경한다</a:t>
            </a:r>
            <a:r>
              <a:rPr lang="en-US" altLang="ko-KR" dirty="0">
                <a:latin typeface="Consolas" panose="020B0609020204030204" pitchFamily="49" charset="0"/>
              </a:rPr>
              <a:t>.</a:t>
            </a:r>
            <a:br>
              <a:rPr lang="en-US" altLang="ko-KR" dirty="0">
                <a:latin typeface="Consolas" panose="020B0609020204030204" pitchFamily="49" charset="0"/>
              </a:rPr>
            </a:br>
            <a:br>
              <a:rPr lang="en-US" altLang="ko-KR" dirty="0">
                <a:latin typeface="Consolas" panose="020B0609020204030204" pitchFamily="49" charset="0"/>
              </a:rPr>
            </a:br>
            <a:r>
              <a:rPr lang="en-US" altLang="ko-KR" dirty="0">
                <a:latin typeface="Consolas" panose="020B0609020204030204" pitchFamily="49" charset="0"/>
              </a:rPr>
              <a:t>$</a:t>
            </a:r>
            <a:r>
              <a:rPr lang="en-US" altLang="ko-KR" dirty="0" err="1">
                <a:latin typeface="Consolas" panose="020B0609020204030204" pitchFamily="49" charset="0"/>
              </a:rPr>
              <a:t>newPath</a:t>
            </a:r>
            <a:r>
              <a:rPr lang="en-US" altLang="ko-KR" dirty="0">
                <a:latin typeface="Consolas" panose="020B0609020204030204" pitchFamily="49" charset="0"/>
              </a:rPr>
              <a:t> = "$</a:t>
            </a:r>
            <a:r>
              <a:rPr lang="en-US" altLang="ko-KR" dirty="0" err="1">
                <a:latin typeface="Consolas" panose="020B0609020204030204" pitchFamily="49" charset="0"/>
              </a:rPr>
              <a:t>env:ProgramFiles</a:t>
            </a:r>
            <a:r>
              <a:rPr lang="en-US" altLang="ko-KR" dirty="0">
                <a:latin typeface="Consolas" panose="020B0609020204030204" pitchFamily="49" charset="0"/>
              </a:rPr>
              <a:t>\docker;" + [Environment]::</a:t>
            </a:r>
            <a:r>
              <a:rPr lang="en-US" altLang="ko-KR" dirty="0" err="1">
                <a:latin typeface="Consolas" panose="020B0609020204030204" pitchFamily="49" charset="0"/>
              </a:rPr>
              <a:t>GetEnvironmentVariable</a:t>
            </a:r>
            <a:r>
              <a:rPr lang="en-US" altLang="ko-KR" dirty="0">
                <a:latin typeface="Consolas" panose="020B0609020204030204" pitchFamily="49" charset="0"/>
              </a:rPr>
              <a:t>("PATH", [</a:t>
            </a:r>
            <a:r>
              <a:rPr lang="en-US" altLang="ko-KR" dirty="0" err="1">
                <a:latin typeface="Consolas" panose="020B0609020204030204" pitchFamily="49" charset="0"/>
              </a:rPr>
              <a:t>EnvironmentVariableTarget</a:t>
            </a:r>
            <a:r>
              <a:rPr lang="en-US" altLang="ko-KR" dirty="0">
                <a:latin typeface="Consolas" panose="020B0609020204030204" pitchFamily="49" charset="0"/>
              </a:rPr>
              <a:t>]::Machine)</a:t>
            </a:r>
            <a:br>
              <a:rPr lang="en-US" altLang="ko-KR" dirty="0">
                <a:latin typeface="Consolas" panose="020B0609020204030204" pitchFamily="49" charset="0"/>
              </a:rPr>
            </a:br>
            <a:br>
              <a:rPr lang="en-US" altLang="ko-KR" dirty="0">
                <a:latin typeface="Consolas" panose="020B0609020204030204" pitchFamily="49" charset="0"/>
              </a:rPr>
            </a:br>
            <a:r>
              <a:rPr lang="en-US" altLang="ko-KR" dirty="0">
                <a:latin typeface="Consolas" panose="020B0609020204030204" pitchFamily="49" charset="0"/>
              </a:rPr>
              <a:t>[Environment]::</a:t>
            </a:r>
            <a:r>
              <a:rPr lang="en-US" altLang="ko-KR" dirty="0" err="1">
                <a:latin typeface="Consolas" panose="020B0609020204030204" pitchFamily="49" charset="0"/>
              </a:rPr>
              <a:t>SetEnvironmentVariable</a:t>
            </a:r>
            <a:r>
              <a:rPr lang="en-US" altLang="ko-KR" dirty="0">
                <a:latin typeface="Consolas" panose="020B0609020204030204" pitchFamily="49" charset="0"/>
              </a:rPr>
              <a:t>("PATH", $</a:t>
            </a:r>
            <a:r>
              <a:rPr lang="en-US" altLang="ko-KR" dirty="0" err="1">
                <a:latin typeface="Consolas" panose="020B0609020204030204" pitchFamily="49" charset="0"/>
              </a:rPr>
              <a:t>newPath</a:t>
            </a:r>
            <a:r>
              <a:rPr lang="en-US" altLang="ko-KR" dirty="0">
                <a:latin typeface="Consolas" panose="020B0609020204030204" pitchFamily="49" charset="0"/>
              </a:rPr>
              <a:t>, [</a:t>
            </a:r>
            <a:r>
              <a:rPr lang="en-US" altLang="ko-KR" dirty="0" err="1">
                <a:latin typeface="Consolas" panose="020B0609020204030204" pitchFamily="49" charset="0"/>
              </a:rPr>
              <a:t>EnvironmentVariableTarget</a:t>
            </a:r>
            <a:r>
              <a:rPr lang="en-US" altLang="ko-KR" dirty="0">
                <a:latin typeface="Consolas" panose="020B0609020204030204" pitchFamily="49" charset="0"/>
              </a:rPr>
              <a:t>]::Machine)</a:t>
            </a:r>
            <a:br>
              <a:rPr lang="en-US" altLang="ko-KR" dirty="0">
                <a:latin typeface="Consolas" panose="020B0609020204030204" pitchFamily="49" charset="0"/>
              </a:rPr>
            </a:br>
            <a:br>
              <a:rPr lang="en-US" altLang="ko-KR" dirty="0">
                <a:latin typeface="Consolas" panose="020B0609020204030204" pitchFamily="49" charset="0"/>
              </a:rPr>
            </a:br>
            <a:r>
              <a:rPr lang="en-US" altLang="ko-KR" dirty="0">
                <a:latin typeface="Consolas" panose="020B0609020204030204" pitchFamily="49" charset="0"/>
              </a:rPr>
              <a:t>Clear-Variable -Name </a:t>
            </a:r>
            <a:r>
              <a:rPr lang="en-US" altLang="ko-KR" dirty="0" err="1">
                <a:latin typeface="Consolas" panose="020B0609020204030204" pitchFamily="49" charset="0"/>
              </a:rPr>
              <a:t>newPath</a:t>
            </a:r>
            <a:br>
              <a:rPr lang="en-US" altLang="ko-KR" dirty="0">
                <a:latin typeface="Consolas" panose="020B0609020204030204" pitchFamily="49" charset="0"/>
              </a:rPr>
            </a:br>
            <a:endParaRPr lang="en-US" altLang="ko-KR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altLang="ko-KR" dirty="0">
                <a:latin typeface="Consolas" panose="020B0609020204030204" pitchFamily="49" charset="0"/>
              </a:rPr>
              <a:t># </a:t>
            </a:r>
            <a:r>
              <a:rPr lang="ko-KR" altLang="en-US" dirty="0">
                <a:latin typeface="Consolas" panose="020B0609020204030204" pitchFamily="49" charset="0"/>
              </a:rPr>
              <a:t>도커 </a:t>
            </a:r>
            <a:r>
              <a:rPr lang="ko-KR" altLang="en-US" dirty="0" err="1">
                <a:latin typeface="Consolas" panose="020B0609020204030204" pitchFamily="49" charset="0"/>
              </a:rPr>
              <a:t>데몬을</a:t>
            </a:r>
            <a:r>
              <a:rPr lang="ko-KR" altLang="en-US" dirty="0">
                <a:latin typeface="Consolas" panose="020B0609020204030204" pitchFamily="49" charset="0"/>
              </a:rPr>
              <a:t> 서비스로 등록하고</a:t>
            </a:r>
            <a:r>
              <a:rPr lang="en-US" altLang="ko-KR" dirty="0">
                <a:latin typeface="Consolas" panose="020B0609020204030204" pitchFamily="49" charset="0"/>
              </a:rPr>
              <a:t>, </a:t>
            </a:r>
            <a:r>
              <a:rPr lang="ko-KR" altLang="en-US" dirty="0">
                <a:latin typeface="Consolas" panose="020B0609020204030204" pitchFamily="49" charset="0"/>
              </a:rPr>
              <a:t>자동으로 시작되도록 만든다</a:t>
            </a:r>
            <a:r>
              <a:rPr lang="en-US" altLang="ko-KR" dirty="0">
                <a:latin typeface="Consolas" panose="020B0609020204030204" pitchFamily="49" charset="0"/>
              </a:rPr>
              <a:t>.</a:t>
            </a:r>
            <a:br>
              <a:rPr lang="en-US" altLang="ko-KR" dirty="0">
                <a:latin typeface="Consolas" panose="020B0609020204030204" pitchFamily="49" charset="0"/>
              </a:rPr>
            </a:br>
            <a:br>
              <a:rPr lang="en-US" altLang="ko-KR" dirty="0">
                <a:latin typeface="Consolas" panose="020B0609020204030204" pitchFamily="49" charset="0"/>
              </a:rPr>
            </a:br>
            <a:r>
              <a:rPr lang="en-US" altLang="ko-KR" dirty="0" err="1">
                <a:latin typeface="Consolas" panose="020B0609020204030204" pitchFamily="49" charset="0"/>
              </a:rPr>
              <a:t>dockerd</a:t>
            </a:r>
            <a:r>
              <a:rPr lang="en-US" altLang="ko-KR" dirty="0">
                <a:latin typeface="Consolas" panose="020B0609020204030204" pitchFamily="49" charset="0"/>
              </a:rPr>
              <a:t> --register-service</a:t>
            </a:r>
            <a:br>
              <a:rPr lang="en-US" altLang="ko-KR" dirty="0">
                <a:latin typeface="Consolas" panose="020B0609020204030204" pitchFamily="49" charset="0"/>
              </a:rPr>
            </a:br>
            <a:r>
              <a:rPr lang="en-US" altLang="ko-KR" dirty="0">
                <a:latin typeface="Consolas" panose="020B0609020204030204" pitchFamily="49" charset="0"/>
              </a:rPr>
              <a:t>Set-Service -</a:t>
            </a:r>
            <a:r>
              <a:rPr lang="en-US" altLang="ko-KR" dirty="0" err="1">
                <a:latin typeface="Consolas" panose="020B0609020204030204" pitchFamily="49" charset="0"/>
              </a:rPr>
              <a:t>StartupType</a:t>
            </a:r>
            <a:r>
              <a:rPr lang="en-US" altLang="ko-KR" dirty="0">
                <a:latin typeface="Consolas" panose="020B0609020204030204" pitchFamily="49" charset="0"/>
              </a:rPr>
              <a:t> Automatic -Name docker</a:t>
            </a:r>
          </a:p>
          <a:p>
            <a:pPr marL="0" indent="0">
              <a:buNone/>
            </a:pPr>
            <a:endParaRPr lang="ko-KR" altLang="en-US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62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133397B-42F4-E8C9-560E-82428499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/>
              <a:t>도커 엔진을 직접 </a:t>
            </a:r>
            <a:r>
              <a:rPr kumimoji="1" lang="en-US" altLang="ko-KR" dirty="0"/>
              <a:t>Windows 11 PC</a:t>
            </a:r>
            <a:r>
              <a:rPr kumimoji="1" lang="ko-KR" altLang="en-US" dirty="0"/>
              <a:t>에 설치하는 방법 </a:t>
            </a:r>
            <a:r>
              <a:rPr kumimoji="1" lang="en-US" altLang="ko-KR" dirty="0"/>
              <a:t>(</a:t>
            </a:r>
            <a:r>
              <a:rPr kumimoji="1" lang="ko-KR" altLang="en-US" dirty="0"/>
              <a:t>계속</a:t>
            </a:r>
            <a:r>
              <a:rPr kumimoji="1" lang="en-US" altLang="ko-KR" dirty="0"/>
              <a:t>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F4FC76D-8AE5-863F-B381-5BB997621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dirty="0">
                <a:latin typeface="Consolas" panose="020B0609020204030204" pitchFamily="49" charset="0"/>
              </a:rPr>
              <a:t># </a:t>
            </a:r>
            <a:r>
              <a:rPr lang="ko-KR" altLang="en-US" dirty="0">
                <a:latin typeface="Consolas" panose="020B0609020204030204" pitchFamily="49" charset="0"/>
              </a:rPr>
              <a:t>도커 서비스를 시작한다</a:t>
            </a:r>
            <a:r>
              <a:rPr lang="en-US" altLang="ko-KR" dirty="0">
                <a:latin typeface="Consolas" panose="020B0609020204030204" pitchFamily="49" charset="0"/>
              </a:rPr>
              <a:t>.</a:t>
            </a:r>
            <a:br>
              <a:rPr lang="en-US" altLang="ko-KR" dirty="0">
                <a:latin typeface="Consolas" panose="020B0609020204030204" pitchFamily="49" charset="0"/>
              </a:rPr>
            </a:br>
            <a:br>
              <a:rPr lang="en-US" altLang="ko-KR" dirty="0">
                <a:latin typeface="Consolas" panose="020B0609020204030204" pitchFamily="49" charset="0"/>
              </a:rPr>
            </a:br>
            <a:r>
              <a:rPr lang="en-US" altLang="ko-KR" dirty="0">
                <a:latin typeface="Consolas" panose="020B0609020204030204" pitchFamily="49" charset="0"/>
              </a:rPr>
              <a:t>Start-Service -Name docker</a:t>
            </a:r>
          </a:p>
          <a:p>
            <a:pPr marL="0" indent="0">
              <a:buNone/>
            </a:pPr>
            <a:endParaRPr lang="en-US" altLang="ko-KR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altLang="ko-KR" dirty="0">
                <a:latin typeface="Consolas" panose="020B0609020204030204" pitchFamily="49" charset="0"/>
              </a:rPr>
              <a:t># </a:t>
            </a:r>
            <a:r>
              <a:rPr lang="ko-KR" altLang="en-US" dirty="0">
                <a:latin typeface="Consolas" panose="020B0609020204030204" pitchFamily="49" charset="0"/>
              </a:rPr>
              <a:t>관리자 권한 상승 없이 </a:t>
            </a:r>
            <a:r>
              <a:rPr lang="en-US" altLang="ko-KR" dirty="0">
                <a:latin typeface="Consolas" panose="020B0609020204030204" pitchFamily="49" charset="0"/>
              </a:rPr>
              <a:t>Docker</a:t>
            </a:r>
            <a:r>
              <a:rPr lang="ko-KR" altLang="en-US" dirty="0" err="1">
                <a:latin typeface="Consolas" panose="020B0609020204030204" pitchFamily="49" charset="0"/>
              </a:rPr>
              <a:t>를</a:t>
            </a:r>
            <a:r>
              <a:rPr lang="ko-KR" altLang="en-US" dirty="0">
                <a:latin typeface="Consolas" panose="020B0609020204030204" pitchFamily="49" charset="0"/>
              </a:rPr>
              <a:t> 실행할 수 있게 </a:t>
            </a:r>
            <a:r>
              <a:rPr lang="en-US" altLang="ko-KR" dirty="0">
                <a:latin typeface="Consolas" panose="020B0609020204030204" pitchFamily="49" charset="0"/>
              </a:rPr>
              <a:t>docker-users </a:t>
            </a:r>
            <a:r>
              <a:rPr lang="ko-KR" altLang="en-US" dirty="0">
                <a:latin typeface="Consolas" panose="020B0609020204030204" pitchFamily="49" charset="0"/>
              </a:rPr>
              <a:t>그룹에 현재 사용자를 추가한다</a:t>
            </a:r>
            <a:r>
              <a:rPr lang="en-US" altLang="ko-KR" dirty="0">
                <a:latin typeface="Consolas" panose="020B0609020204030204" pitchFamily="49" charset="0"/>
              </a:rPr>
              <a:t>.</a:t>
            </a:r>
            <a:br>
              <a:rPr lang="en-US" altLang="ko-KR" dirty="0">
                <a:latin typeface="Consolas" panose="020B0609020204030204" pitchFamily="49" charset="0"/>
              </a:rPr>
            </a:br>
            <a:br>
              <a:rPr lang="en-US" altLang="ko-KR" dirty="0">
                <a:latin typeface="Consolas" panose="020B0609020204030204" pitchFamily="49" charset="0"/>
              </a:rPr>
            </a:br>
            <a:r>
              <a:rPr lang="en-US" altLang="ko-KR" dirty="0">
                <a:latin typeface="Consolas" panose="020B0609020204030204" pitchFamily="49" charset="0"/>
              </a:rPr>
              <a:t>New-</a:t>
            </a:r>
            <a:r>
              <a:rPr lang="en-US" altLang="ko-KR" dirty="0" err="1">
                <a:latin typeface="Consolas" panose="020B0609020204030204" pitchFamily="49" charset="0"/>
              </a:rPr>
              <a:t>LocalGroup</a:t>
            </a:r>
            <a:r>
              <a:rPr lang="en-US" altLang="ko-KR" dirty="0">
                <a:latin typeface="Consolas" panose="020B0609020204030204" pitchFamily="49" charset="0"/>
              </a:rPr>
              <a:t> -Name 'docker-users' -Description 'docker Users Group’</a:t>
            </a:r>
            <a:br>
              <a:rPr lang="en-US" altLang="ko-KR" dirty="0">
                <a:latin typeface="Consolas" panose="020B0609020204030204" pitchFamily="49" charset="0"/>
              </a:rPr>
            </a:br>
            <a:br>
              <a:rPr lang="en-US" altLang="ko-KR" dirty="0">
                <a:latin typeface="Consolas" panose="020B0609020204030204" pitchFamily="49" charset="0"/>
              </a:rPr>
            </a:br>
            <a:r>
              <a:rPr lang="en-US" altLang="ko-KR" dirty="0">
                <a:latin typeface="Consolas" panose="020B0609020204030204" pitchFamily="49" charset="0"/>
              </a:rPr>
              <a:t>Add-</a:t>
            </a:r>
            <a:r>
              <a:rPr lang="en-US" altLang="ko-KR" dirty="0" err="1">
                <a:latin typeface="Consolas" panose="020B0609020204030204" pitchFamily="49" charset="0"/>
              </a:rPr>
              <a:t>LocalGroupMember</a:t>
            </a:r>
            <a:r>
              <a:rPr lang="en-US" altLang="ko-KR" dirty="0">
                <a:latin typeface="Consolas" panose="020B0609020204030204" pitchFamily="49" charset="0"/>
              </a:rPr>
              <a:t> -Group 'Administrators' -Member ('docker-users') –Verbose</a:t>
            </a:r>
            <a:br>
              <a:rPr lang="en-US" altLang="ko-KR" dirty="0">
                <a:latin typeface="Consolas" panose="020B0609020204030204" pitchFamily="49" charset="0"/>
              </a:rPr>
            </a:br>
            <a:br>
              <a:rPr lang="en-US" altLang="ko-KR" dirty="0">
                <a:latin typeface="Consolas" panose="020B0609020204030204" pitchFamily="49" charset="0"/>
              </a:rPr>
            </a:br>
            <a:r>
              <a:rPr lang="en-US" altLang="ko-KR" dirty="0">
                <a:latin typeface="Consolas" panose="020B0609020204030204" pitchFamily="49" charset="0"/>
              </a:rPr>
              <a:t>Add-</a:t>
            </a:r>
            <a:r>
              <a:rPr lang="en-US" altLang="ko-KR" dirty="0" err="1">
                <a:latin typeface="Consolas" panose="020B0609020204030204" pitchFamily="49" charset="0"/>
              </a:rPr>
              <a:t>LocalGroupMember</a:t>
            </a:r>
            <a:r>
              <a:rPr lang="en-US" altLang="ko-KR" dirty="0">
                <a:latin typeface="Consolas" panose="020B0609020204030204" pitchFamily="49" charset="0"/>
              </a:rPr>
              <a:t> -Group 'docker-users' -Member ("$</a:t>
            </a:r>
            <a:r>
              <a:rPr lang="en-US" altLang="ko-KR" dirty="0" err="1">
                <a:latin typeface="Consolas" panose="020B0609020204030204" pitchFamily="49" charset="0"/>
              </a:rPr>
              <a:t>env:USERNAME</a:t>
            </a:r>
            <a:r>
              <a:rPr lang="en-US" altLang="ko-KR" dirty="0">
                <a:latin typeface="Consolas" panose="020B0609020204030204" pitchFamily="49" charset="0"/>
              </a:rPr>
              <a:t>",'Administrators') –Verbose</a:t>
            </a:r>
          </a:p>
        </p:txBody>
      </p:sp>
    </p:spTree>
    <p:extLst>
      <p:ext uri="{BB962C8B-B14F-4D97-AF65-F5344CB8AC3E}">
        <p14:creationId xmlns:p14="http://schemas.microsoft.com/office/powerpoint/2010/main" val="523642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8F09CAF-97FA-13DB-95FF-D5F11FA15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 err="1"/>
              <a:t>도커</a:t>
            </a:r>
            <a:r>
              <a:rPr kumimoji="1" lang="ko-KR" altLang="en-US" dirty="0"/>
              <a:t> 엔진 테스트해보기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8E78AD1-4E5D-EFC6-CD43-B66C554B2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latin typeface="Consolas" panose="020B0609020204030204" pitchFamily="49" charset="0"/>
              </a:rPr>
              <a:t># </a:t>
            </a:r>
            <a:r>
              <a:rPr lang="ko-KR" altLang="en-US" dirty="0">
                <a:latin typeface="Consolas" panose="020B0609020204030204" pitchFamily="49" charset="0"/>
              </a:rPr>
              <a:t>컨테이너 기능을 확인해본다</a:t>
            </a:r>
            <a:r>
              <a:rPr lang="en-US" altLang="ko-KR" dirty="0">
                <a:latin typeface="Consolas" panose="020B0609020204030204" pitchFamily="49" charset="0"/>
              </a:rPr>
              <a:t>.</a:t>
            </a:r>
            <a:br>
              <a:rPr lang="en-US" altLang="ko-KR" dirty="0">
                <a:latin typeface="Consolas" panose="020B0609020204030204" pitchFamily="49" charset="0"/>
              </a:rPr>
            </a:br>
            <a:br>
              <a:rPr lang="en-US" altLang="ko-KR" dirty="0">
                <a:latin typeface="Consolas" panose="020B0609020204030204" pitchFamily="49" charset="0"/>
              </a:rPr>
            </a:br>
            <a:r>
              <a:rPr lang="en-US" altLang="ko-KR" dirty="0">
                <a:latin typeface="Consolas" panose="020B0609020204030204" pitchFamily="49" charset="0"/>
              </a:rPr>
              <a:t>docker pull mcr.microsoft.com/windows/servercore:ltsc2022</a:t>
            </a:r>
            <a:br>
              <a:rPr lang="en-US" altLang="ko-KR" dirty="0">
                <a:latin typeface="Consolas" panose="020B0609020204030204" pitchFamily="49" charset="0"/>
              </a:rPr>
            </a:br>
            <a:br>
              <a:rPr lang="en-US" altLang="ko-KR" dirty="0">
                <a:latin typeface="Consolas" panose="020B0609020204030204" pitchFamily="49" charset="0"/>
              </a:rPr>
            </a:br>
            <a:r>
              <a:rPr lang="en-US" altLang="ko-KR" dirty="0">
                <a:latin typeface="Consolas" panose="020B0609020204030204" pitchFamily="49" charset="0"/>
              </a:rPr>
              <a:t>docker run --rm -it mcr.microsoft.com/windows/servercore:ltsc2022 </a:t>
            </a:r>
            <a:r>
              <a:rPr lang="en-US" altLang="ko-KR" dirty="0" err="1">
                <a:latin typeface="Consolas" panose="020B0609020204030204" pitchFamily="49" charset="0"/>
              </a:rPr>
              <a:t>cmd</a:t>
            </a:r>
            <a:r>
              <a:rPr lang="en-US" altLang="ko-KR" dirty="0">
                <a:latin typeface="Consolas" panose="020B0609020204030204" pitchFamily="49" charset="0"/>
              </a:rPr>
              <a:t> /c curl.exe api.ipify.org</a:t>
            </a:r>
          </a:p>
          <a:p>
            <a:pPr marL="0" indent="0">
              <a:buNone/>
            </a:pPr>
            <a:endParaRPr lang="en-US" altLang="ko-KR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altLang="ko-KR" dirty="0">
                <a:latin typeface="Consolas" panose="020B0609020204030204" pitchFamily="49" charset="0"/>
              </a:rPr>
              <a:t># IIS </a:t>
            </a:r>
            <a:r>
              <a:rPr lang="ko-KR" altLang="en-US" dirty="0">
                <a:latin typeface="Consolas" panose="020B0609020204030204" pitchFamily="49" charset="0"/>
              </a:rPr>
              <a:t>컨테이너를 띄워본다</a:t>
            </a:r>
            <a:r>
              <a:rPr lang="en-US" altLang="ko-KR" dirty="0">
                <a:latin typeface="Consolas" panose="020B0609020204030204" pitchFamily="49" charset="0"/>
              </a:rPr>
              <a:t>.</a:t>
            </a:r>
            <a:br>
              <a:rPr lang="en-US" altLang="ko-KR" dirty="0">
                <a:latin typeface="Consolas" panose="020B0609020204030204" pitchFamily="49" charset="0"/>
              </a:rPr>
            </a:br>
            <a:br>
              <a:rPr lang="en-US" altLang="ko-KR" dirty="0">
                <a:latin typeface="Consolas" panose="020B0609020204030204" pitchFamily="49" charset="0"/>
              </a:rPr>
            </a:br>
            <a:r>
              <a:rPr lang="en-US" altLang="ko-KR" dirty="0">
                <a:latin typeface="Consolas" panose="020B0609020204030204" pitchFamily="49" charset="0"/>
              </a:rPr>
              <a:t>docker pull mcr.microsoft.com/windows/</a:t>
            </a:r>
            <a:r>
              <a:rPr lang="en-US" altLang="ko-KR" dirty="0" err="1">
                <a:latin typeface="Consolas" panose="020B0609020204030204" pitchFamily="49" charset="0"/>
              </a:rPr>
              <a:t>servercore</a:t>
            </a:r>
            <a:r>
              <a:rPr lang="en-US" altLang="ko-KR" dirty="0">
                <a:latin typeface="Consolas" panose="020B0609020204030204" pitchFamily="49" charset="0"/>
              </a:rPr>
              <a:t>/iis:windowsservercore-ltsc2022</a:t>
            </a:r>
            <a:br>
              <a:rPr lang="en-US" altLang="ko-KR" dirty="0">
                <a:latin typeface="Consolas" panose="020B0609020204030204" pitchFamily="49" charset="0"/>
              </a:rPr>
            </a:br>
            <a:br>
              <a:rPr lang="en-US" altLang="ko-KR" dirty="0">
                <a:latin typeface="Consolas" panose="020B0609020204030204" pitchFamily="49" charset="0"/>
              </a:rPr>
            </a:br>
            <a:r>
              <a:rPr lang="en-US" altLang="ko-KR" dirty="0">
                <a:latin typeface="Consolas" panose="020B0609020204030204" pitchFamily="49" charset="0"/>
              </a:rPr>
              <a:t>docker run -p 80:80 --name </a:t>
            </a:r>
            <a:r>
              <a:rPr lang="en-US" altLang="ko-KR" dirty="0" err="1">
                <a:latin typeface="Consolas" panose="020B0609020204030204" pitchFamily="49" charset="0"/>
              </a:rPr>
              <a:t>iis</a:t>
            </a:r>
            <a:r>
              <a:rPr lang="en-US" altLang="ko-KR" dirty="0">
                <a:latin typeface="Consolas" panose="020B0609020204030204" pitchFamily="49" charset="0"/>
              </a:rPr>
              <a:t> -d mcr.microsoft.com/windows/</a:t>
            </a:r>
            <a:r>
              <a:rPr lang="en-US" altLang="ko-KR" dirty="0" err="1">
                <a:latin typeface="Consolas" panose="020B0609020204030204" pitchFamily="49" charset="0"/>
              </a:rPr>
              <a:t>servercore</a:t>
            </a:r>
            <a:r>
              <a:rPr lang="en-US" altLang="ko-KR" dirty="0">
                <a:latin typeface="Consolas" panose="020B0609020204030204" pitchFamily="49" charset="0"/>
              </a:rPr>
              <a:t>/iis:windowsservercore-ltsc2022</a:t>
            </a:r>
            <a:br>
              <a:rPr lang="en-US" altLang="ko-KR" dirty="0">
                <a:latin typeface="Consolas" panose="020B0609020204030204" pitchFamily="49" charset="0"/>
              </a:rPr>
            </a:br>
            <a:br>
              <a:rPr lang="en-US" altLang="ko-KR" dirty="0">
                <a:latin typeface="Consolas" panose="020B0609020204030204" pitchFamily="49" charset="0"/>
              </a:rPr>
            </a:br>
            <a:r>
              <a:rPr lang="en-US" altLang="ko-KR" dirty="0">
                <a:latin typeface="Consolas" panose="020B0609020204030204" pitchFamily="49" charset="0"/>
              </a:rPr>
              <a:t>curl.exe localhost:80</a:t>
            </a:r>
          </a:p>
        </p:txBody>
      </p:sp>
    </p:spTree>
    <p:extLst>
      <p:ext uri="{BB962C8B-B14F-4D97-AF65-F5344CB8AC3E}">
        <p14:creationId xmlns:p14="http://schemas.microsoft.com/office/powerpoint/2010/main" val="2995408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1B3609-6FA6-1A66-D1D1-155D093462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ASP.NET </a:t>
            </a:r>
            <a:r>
              <a:rPr kumimoji="1" lang="ko-KR" altLang="en-US" dirty="0"/>
              <a:t>웹 폼을 컨테이너에서 띄우기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122A1781-914E-3BEB-0625-349755DE03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IIS</a:t>
            </a:r>
            <a:r>
              <a:rPr lang="ko-KR" altLang="en-US" dirty="0"/>
              <a:t>를 비롯한 </a:t>
            </a:r>
            <a:r>
              <a:rPr lang="en-US" altLang="ko-KR" dirty="0"/>
              <a:t>NT </a:t>
            </a:r>
            <a:r>
              <a:rPr lang="ko-KR" altLang="en-US" dirty="0"/>
              <a:t>서비스는 컨테이너 친화적이지 않습니다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8157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2246CF-F87D-7614-A5B2-55F6DA694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IIS </a:t>
            </a:r>
            <a:r>
              <a:rPr lang="ko-KR" altLang="en-US" dirty="0"/>
              <a:t>컨테이너에서 정말 아쉬운 부분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321FCB6-B19C-629F-DB8A-6281DFB3C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NT </a:t>
            </a:r>
            <a:r>
              <a:rPr lang="ko-KR" altLang="en-US" dirty="0"/>
              <a:t>서비스 형태여서 </a:t>
            </a:r>
            <a:r>
              <a:rPr lang="en-US" altLang="ko-KR" dirty="0"/>
              <a:t>IIS </a:t>
            </a:r>
            <a:r>
              <a:rPr lang="ko-KR" altLang="en-US" dirty="0"/>
              <a:t>서비스의 동작 기록이 도커가 필요로 하는 </a:t>
            </a:r>
            <a:r>
              <a:rPr lang="en-US" altLang="ko-KR" dirty="0"/>
              <a:t>STDOUT</a:t>
            </a:r>
            <a:r>
              <a:rPr lang="ko-KR" altLang="en-US" dirty="0"/>
              <a:t>으로 출력이 안됨</a:t>
            </a:r>
            <a:endParaRPr lang="en-US" altLang="ko-KR" dirty="0"/>
          </a:p>
          <a:p>
            <a:pPr lvl="1"/>
            <a:r>
              <a:rPr lang="ko-KR" altLang="en-US" dirty="0"/>
              <a:t>힘들게 컨테이너로 옮겨도</a:t>
            </a:r>
            <a:r>
              <a:rPr lang="en-US" altLang="ko-KR" dirty="0"/>
              <a:t>,</a:t>
            </a:r>
            <a:r>
              <a:rPr lang="ko-KR" altLang="en-US" dirty="0"/>
              <a:t> 로그 수집을 위해 </a:t>
            </a:r>
            <a:r>
              <a:rPr lang="en-US" altLang="ko-KR" dirty="0" err="1"/>
              <a:t>WinLogBeat</a:t>
            </a:r>
            <a:r>
              <a:rPr lang="ko-KR" altLang="en-US" dirty="0"/>
              <a:t> 같은 </a:t>
            </a:r>
            <a:r>
              <a:rPr lang="en-US" altLang="ko-KR" dirty="0"/>
              <a:t>2</a:t>
            </a:r>
            <a:r>
              <a:rPr lang="ko-KR" altLang="en-US" dirty="0"/>
              <a:t>차 도구가 꼭 필요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NT </a:t>
            </a:r>
            <a:r>
              <a:rPr lang="ko-KR" altLang="en-US" dirty="0"/>
              <a:t>서비스 형태여서 별도의 </a:t>
            </a:r>
            <a:r>
              <a:rPr lang="en-US" altLang="ko-KR" dirty="0"/>
              <a:t>Service Manager</a:t>
            </a:r>
            <a:r>
              <a:rPr lang="ko-KR" altLang="en-US" dirty="0"/>
              <a:t>가 있어야 도커 컨테이너의 생명 주기와 일치시킬 수 있다는 한계가 존재</a:t>
            </a:r>
            <a:r>
              <a:rPr lang="en-US" altLang="ko-KR" dirty="0"/>
              <a:t> (</a:t>
            </a:r>
            <a:r>
              <a:rPr lang="en-US" altLang="ko-KR" dirty="0" err="1"/>
              <a:t>ServiceMonitor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r>
              <a:rPr lang="en-US" altLang="ko-KR" dirty="0"/>
              <a:t>ASP.NET</a:t>
            </a:r>
            <a:r>
              <a:rPr lang="ko-KR" altLang="en-US" dirty="0"/>
              <a:t> 애플리케이션을 구동한다면 좀 더 컨테이너 친화적으로 만들 수 있을 것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그래서 </a:t>
            </a:r>
            <a:r>
              <a:rPr lang="en-US" altLang="ko-KR" dirty="0"/>
              <a:t>Mono </a:t>
            </a:r>
            <a:r>
              <a:rPr lang="ko-KR" altLang="en-US" dirty="0"/>
              <a:t>런타임의 </a:t>
            </a:r>
            <a:r>
              <a:rPr lang="en-US" altLang="ko-KR" dirty="0"/>
              <a:t>XSP </a:t>
            </a:r>
            <a:r>
              <a:rPr lang="ko-KR" altLang="en-US" dirty="0"/>
              <a:t>서버 </a:t>
            </a:r>
            <a:r>
              <a:rPr lang="en-US" altLang="ko-KR" dirty="0"/>
              <a:t>(</a:t>
            </a:r>
            <a:r>
              <a:rPr lang="ko-KR" altLang="en-US" dirty="0"/>
              <a:t>오픈 소스</a:t>
            </a:r>
            <a:r>
              <a:rPr lang="en-US" altLang="ko-KR" dirty="0"/>
              <a:t>) </a:t>
            </a:r>
            <a:r>
              <a:rPr lang="ko-KR" altLang="en-US" dirty="0"/>
              <a:t>코드를 </a:t>
            </a:r>
            <a:r>
              <a:rPr lang="en-US" altLang="ko-KR" dirty="0"/>
              <a:t>.NET Framework</a:t>
            </a:r>
            <a:r>
              <a:rPr lang="ko-KR" altLang="en-US" dirty="0"/>
              <a:t>용으로 변경하여 </a:t>
            </a:r>
            <a:r>
              <a:rPr lang="en-US" altLang="ko-KR" dirty="0"/>
              <a:t>Windows </a:t>
            </a:r>
            <a:r>
              <a:rPr lang="ko-KR" altLang="en-US" dirty="0"/>
              <a:t>컨테이너 용으로 빌드</a:t>
            </a:r>
            <a:r>
              <a:rPr lang="en-US" altLang="ko-KR" dirty="0"/>
              <a:t>/</a:t>
            </a:r>
            <a:r>
              <a:rPr lang="ko-KR" altLang="en-US" dirty="0"/>
              <a:t>테스트 해봄</a:t>
            </a:r>
            <a:endParaRPr lang="en-US" altLang="ko-KR" dirty="0"/>
          </a:p>
          <a:p>
            <a:pPr lvl="1"/>
            <a:r>
              <a:rPr lang="en-US" altLang="ko-KR" dirty="0"/>
              <a:t>XSP</a:t>
            </a:r>
            <a:r>
              <a:rPr lang="ko-KR" altLang="en-US" dirty="0"/>
              <a:t>는 </a:t>
            </a:r>
            <a:r>
              <a:rPr lang="en-US" altLang="ko-KR" dirty="0"/>
              <a:t>ASP.NET</a:t>
            </a:r>
            <a:r>
              <a:rPr lang="ko-KR" altLang="en-US" dirty="0"/>
              <a:t> </a:t>
            </a:r>
            <a:r>
              <a:rPr lang="en-US" altLang="ko-KR" dirty="0"/>
              <a:t>Hosting</a:t>
            </a:r>
            <a:r>
              <a:rPr lang="ko-KR" altLang="en-US" dirty="0"/>
              <a:t> </a:t>
            </a:r>
            <a:r>
              <a:rPr lang="en-US" altLang="ko-KR" dirty="0"/>
              <a:t>API</a:t>
            </a:r>
            <a:r>
              <a:rPr lang="ko-KR" altLang="en-US" dirty="0"/>
              <a:t>를 사용하여 구현된 독립형 서버</a:t>
            </a:r>
          </a:p>
        </p:txBody>
      </p:sp>
    </p:spTree>
    <p:extLst>
      <p:ext uri="{BB962C8B-B14F-4D97-AF65-F5344CB8AC3E}">
        <p14:creationId xmlns:p14="http://schemas.microsoft.com/office/powerpoint/2010/main" val="3669563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7DC065-125B-C8E4-4EF1-BCCED123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간단한 </a:t>
            </a:r>
            <a:r>
              <a:rPr lang="en-US" altLang="ko-KR" dirty="0"/>
              <a:t>ASP.NET </a:t>
            </a:r>
            <a:r>
              <a:rPr lang="ko-KR" altLang="en-US" dirty="0"/>
              <a:t>웹 폼 사이트 컨테이너로 변환하기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1D57EC-9E48-E867-4E1D-C54FEB262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 dirty="0">
                <a:latin typeface="Lucida Sans Typewriter" panose="020B0509030504030204" pitchFamily="49" charset="0"/>
              </a:rPr>
              <a:t>github.com/</a:t>
            </a:r>
            <a:r>
              <a:rPr lang="en-US" altLang="ko-KR" sz="2000" dirty="0" err="1">
                <a:latin typeface="Lucida Sans Typewriter" panose="020B0509030504030204" pitchFamily="49" charset="0"/>
              </a:rPr>
              <a:t>dotnetdev-kr</a:t>
            </a:r>
            <a:r>
              <a:rPr lang="en-US" altLang="ko-KR" sz="2000" dirty="0">
                <a:latin typeface="Lucida Sans Typewriter" panose="020B0509030504030204" pitchFamily="49" charset="0"/>
              </a:rPr>
              <a:t>/</a:t>
            </a:r>
            <a:r>
              <a:rPr lang="en-US" altLang="ko-KR" sz="2000" dirty="0" err="1">
                <a:latin typeface="Lucida Sans Typewriter" panose="020B0509030504030204" pitchFamily="49" charset="0"/>
              </a:rPr>
              <a:t>xsp</a:t>
            </a:r>
            <a:r>
              <a:rPr lang="en-US" altLang="ko-KR" sz="2000" dirty="0">
                <a:latin typeface="Lucida Sans Typewriter" panose="020B0509030504030204" pitchFamily="49" charset="0"/>
              </a:rPr>
              <a:t>-windows</a:t>
            </a:r>
            <a:r>
              <a:rPr lang="ko-KR" altLang="en-US" sz="2000" dirty="0">
                <a:latin typeface="Lucida Sans Typewriter" panose="020B0509030504030204" pitchFamily="49" charset="0"/>
              </a:rPr>
              <a:t>에서 코드 체크아웃</a:t>
            </a:r>
            <a:endParaRPr lang="en-US" altLang="ko-KR" sz="2000" dirty="0">
              <a:latin typeface="Lucida Sans Typewriter" panose="020B0509030504030204" pitchFamily="49" charset="0"/>
            </a:endParaRPr>
          </a:p>
          <a:p>
            <a:r>
              <a:rPr lang="en-US" altLang="ko-KR" sz="2000" dirty="0" err="1">
                <a:latin typeface="Lucida Sans Typewriter" panose="020B0509030504030204" pitchFamily="49" charset="0"/>
              </a:rPr>
              <a:t>winget</a:t>
            </a:r>
            <a:r>
              <a:rPr lang="en-US" altLang="ko-KR" sz="2000" dirty="0">
                <a:latin typeface="Lucida Sans Typewriter" panose="020B0509030504030204" pitchFamily="49" charset="0"/>
              </a:rPr>
              <a:t> install </a:t>
            </a:r>
            <a:r>
              <a:rPr lang="en-US" altLang="ko-KR" sz="2000" dirty="0" err="1">
                <a:latin typeface="Lucida Sans Typewriter" panose="020B0509030504030204" pitchFamily="49" charset="0"/>
              </a:rPr>
              <a:t>Git.Git</a:t>
            </a:r>
            <a:endParaRPr lang="en-US" altLang="ko-KR" sz="2000" dirty="0">
              <a:latin typeface="Lucida Sans Typewriter" panose="020B0509030504030204" pitchFamily="49" charset="0"/>
            </a:endParaRPr>
          </a:p>
          <a:p>
            <a:r>
              <a:rPr lang="en-US" altLang="ko-KR" sz="2000" dirty="0">
                <a:latin typeface="Lucida Sans Typewriter" panose="020B0509030504030204" pitchFamily="49" charset="0"/>
              </a:rPr>
              <a:t>git clone https://</a:t>
            </a:r>
            <a:r>
              <a:rPr lang="en-US" altLang="ko-KR" sz="2000" dirty="0" err="1">
                <a:latin typeface="Lucida Sans Typewriter" panose="020B0509030504030204" pitchFamily="49" charset="0"/>
              </a:rPr>
              <a:t>github.com</a:t>
            </a:r>
            <a:r>
              <a:rPr lang="en-US" altLang="ko-KR" sz="2000" dirty="0">
                <a:latin typeface="Lucida Sans Typewriter" panose="020B0509030504030204" pitchFamily="49" charset="0"/>
              </a:rPr>
              <a:t>/</a:t>
            </a:r>
            <a:r>
              <a:rPr lang="en-US" altLang="ko-KR" sz="2000" dirty="0" err="1">
                <a:latin typeface="Lucida Sans Typewriter" panose="020B0509030504030204" pitchFamily="49" charset="0"/>
              </a:rPr>
              <a:t>dotnetdev-kr</a:t>
            </a:r>
            <a:r>
              <a:rPr lang="en-US" altLang="ko-KR" sz="2000" dirty="0">
                <a:latin typeface="Lucida Sans Typewriter" panose="020B0509030504030204" pitchFamily="49" charset="0"/>
              </a:rPr>
              <a:t>/</a:t>
            </a:r>
            <a:r>
              <a:rPr lang="en-US" altLang="ko-KR" sz="2000" dirty="0" err="1">
                <a:latin typeface="Lucida Sans Typewriter" panose="020B0509030504030204" pitchFamily="49" charset="0"/>
              </a:rPr>
              <a:t>xsp-windows.git</a:t>
            </a:r>
            <a:endParaRPr lang="en-US" altLang="ko-KR" sz="2000" dirty="0">
              <a:latin typeface="Lucida Sans Typewriter" panose="020B0509030504030204" pitchFamily="49" charset="0"/>
            </a:endParaRPr>
          </a:p>
          <a:p>
            <a:pPr marL="0" indent="0">
              <a:buNone/>
            </a:pPr>
            <a:endParaRPr lang="en-US" altLang="ko-KR" sz="2000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055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F502C7-F063-48D1-BF24-00A9603E3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간단한 </a:t>
            </a:r>
            <a:r>
              <a:rPr lang="en-US" altLang="ko-KR" dirty="0"/>
              <a:t>ASP.NET </a:t>
            </a:r>
            <a:r>
              <a:rPr lang="ko-KR" altLang="en-US" dirty="0"/>
              <a:t>웹 폼 사이트 컨테이너로 변환하기</a:t>
            </a:r>
            <a:r>
              <a:rPr lang="en-US" altLang="ko-KR" dirty="0"/>
              <a:t> (</a:t>
            </a:r>
            <a:r>
              <a:rPr lang="ko-KR" altLang="en-US" dirty="0"/>
              <a:t>계속</a:t>
            </a:r>
            <a:r>
              <a:rPr lang="en-US" altLang="ko-KR" dirty="0"/>
              <a:t>)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676B73F-D820-4A80-36AC-8DA11D3FD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latin typeface="Lucida Sans Typewriter" panose="020B0509030504030204" pitchFamily="49" charset="0"/>
              </a:rPr>
              <a:t>XSP4 </a:t>
            </a:r>
            <a:r>
              <a:rPr lang="ko-KR" altLang="en-US" dirty="0">
                <a:latin typeface="Lucida Sans Typewriter" panose="020B0509030504030204" pitchFamily="49" charset="0"/>
              </a:rPr>
              <a:t>애플리케이션을 컨테이너 이미지로 빌드</a:t>
            </a:r>
            <a:endParaRPr lang="en-US" altLang="ko-KR" dirty="0">
              <a:latin typeface="Lucida Sans Typewriter" panose="020B0509030504030204" pitchFamily="49" charset="0"/>
            </a:endParaRPr>
          </a:p>
          <a:p>
            <a:r>
              <a:rPr lang="en-US" altLang="ko-KR" sz="1800" dirty="0">
                <a:latin typeface="Lucida Sans Typewriter" panose="020B0509030504030204" pitchFamily="49" charset="0"/>
              </a:rPr>
              <a:t>cd </a:t>
            </a:r>
            <a:r>
              <a:rPr lang="en-US" altLang="ko-KR" sz="1800" dirty="0" err="1">
                <a:latin typeface="Lucida Sans Typewriter" panose="020B0509030504030204" pitchFamily="49" charset="0"/>
              </a:rPr>
              <a:t>xsp</a:t>
            </a:r>
            <a:r>
              <a:rPr lang="en-US" altLang="ko-KR" sz="1800" dirty="0">
                <a:latin typeface="Lucida Sans Typewriter" panose="020B0509030504030204" pitchFamily="49" charset="0"/>
              </a:rPr>
              <a:t>-windows\</a:t>
            </a:r>
            <a:r>
              <a:rPr lang="en-US" altLang="ko-KR" sz="1800" dirty="0" err="1">
                <a:latin typeface="Lucida Sans Typewriter" panose="020B0509030504030204" pitchFamily="49" charset="0"/>
              </a:rPr>
              <a:t>src</a:t>
            </a:r>
            <a:endParaRPr lang="en-US" altLang="ko-KR" sz="1800" dirty="0">
              <a:latin typeface="Lucida Sans Typewriter" panose="020B0509030504030204" pitchFamily="49" charset="0"/>
            </a:endParaRPr>
          </a:p>
          <a:p>
            <a:r>
              <a:rPr lang="en-US" altLang="ko-KR" sz="1800" dirty="0">
                <a:latin typeface="Lucida Sans Typewriter" panose="020B0509030504030204" pitchFamily="49" charset="0"/>
              </a:rPr>
              <a:t>docker build -t xsp4:ltsc2022 -f Dockerfile-fx46 --isolation=process .</a:t>
            </a:r>
          </a:p>
          <a:p>
            <a:pPr marL="0" indent="0">
              <a:buNone/>
            </a:pPr>
            <a:endParaRPr lang="en-US" altLang="ko-KR" dirty="0">
              <a:latin typeface="Lucida Sans Typewriter" panose="020B0509030504030204" pitchFamily="49" charset="0"/>
            </a:endParaRPr>
          </a:p>
          <a:p>
            <a:pPr marL="0" indent="0">
              <a:buNone/>
            </a:pPr>
            <a:r>
              <a:rPr lang="ko-KR" altLang="en-US" dirty="0">
                <a:latin typeface="Lucida Sans Typewriter" panose="020B0509030504030204" pitchFamily="49" charset="0"/>
              </a:rPr>
              <a:t>샘플 디렉터리의 웹 폼 애플리케이션을 컨테이너 이미지로 빌드</a:t>
            </a:r>
            <a:endParaRPr lang="en-US" altLang="ko-KR" dirty="0">
              <a:latin typeface="Lucida Sans Typewriter" panose="020B0509030504030204" pitchFamily="49" charset="0"/>
            </a:endParaRPr>
          </a:p>
          <a:p>
            <a:r>
              <a:rPr lang="en-US" altLang="ko-KR" sz="1800" dirty="0">
                <a:latin typeface="Lucida Sans Typewriter" panose="020B0509030504030204" pitchFamily="49" charset="0"/>
              </a:rPr>
              <a:t>cd </a:t>
            </a:r>
            <a:r>
              <a:rPr lang="en-US" altLang="ko-KR" sz="1800" dirty="0" err="1">
                <a:latin typeface="Lucida Sans Typewriter" panose="020B0509030504030204" pitchFamily="49" charset="0"/>
              </a:rPr>
              <a:t>xsp</a:t>
            </a:r>
            <a:r>
              <a:rPr lang="en-US" altLang="ko-KR" sz="1800" dirty="0">
                <a:latin typeface="Lucida Sans Typewriter" panose="020B0509030504030204" pitchFamily="49" charset="0"/>
              </a:rPr>
              <a:t>-windows\</a:t>
            </a:r>
            <a:r>
              <a:rPr lang="en-US" altLang="ko-KR" sz="1800" dirty="0" err="1">
                <a:latin typeface="Lucida Sans Typewriter" panose="020B0509030504030204" pitchFamily="49" charset="0"/>
              </a:rPr>
              <a:t>src</a:t>
            </a:r>
            <a:endParaRPr lang="en-US" altLang="ko-KR" dirty="0">
              <a:latin typeface="Lucida Sans Typewriter" panose="020B0509030504030204" pitchFamily="49" charset="0"/>
            </a:endParaRPr>
          </a:p>
          <a:p>
            <a:r>
              <a:rPr lang="en-US" altLang="ko-KR" dirty="0">
                <a:latin typeface="Lucida Sans Typewriter" panose="020B0509030504030204" pitchFamily="49" charset="0"/>
              </a:rPr>
              <a:t>docker build -t xsp4-sample:latest --isolation=process .</a:t>
            </a:r>
          </a:p>
        </p:txBody>
      </p:sp>
    </p:spTree>
    <p:extLst>
      <p:ext uri="{BB962C8B-B14F-4D97-AF65-F5344CB8AC3E}">
        <p14:creationId xmlns:p14="http://schemas.microsoft.com/office/powerpoint/2010/main" val="1123187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2C0EE1-D8AC-380E-E667-E024E6970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간단한 </a:t>
            </a:r>
            <a:r>
              <a:rPr lang="en-US" altLang="ko-KR" dirty="0"/>
              <a:t>ASP.NET </a:t>
            </a:r>
            <a:r>
              <a:rPr lang="ko-KR" altLang="en-US" dirty="0"/>
              <a:t>웹 폼 사이트 컨테이너로 변환하기</a:t>
            </a:r>
            <a:r>
              <a:rPr lang="en-US" altLang="ko-KR" dirty="0"/>
              <a:t> (</a:t>
            </a:r>
            <a:r>
              <a:rPr lang="ko-KR" altLang="en-US" dirty="0"/>
              <a:t>계속</a:t>
            </a:r>
            <a:r>
              <a:rPr lang="en-US" altLang="ko-KR" dirty="0"/>
              <a:t>)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8FD0E94-4E09-F5E2-2985-CF37EA48F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>
                <a:latin typeface="Lucida Sans Typewriter" panose="020B0509030504030204" pitchFamily="49" charset="0"/>
              </a:rPr>
              <a:t>컨테이너 안의 웹 폼 애플리케이션 실행</a:t>
            </a:r>
            <a:endParaRPr lang="en-US" altLang="ko-KR" dirty="0">
              <a:latin typeface="Lucida Sans Typewriter" panose="020B0509030504030204" pitchFamily="49" charset="0"/>
            </a:endParaRPr>
          </a:p>
          <a:p>
            <a:r>
              <a:rPr lang="en-US" altLang="ko-KR" dirty="0">
                <a:latin typeface="Lucida Sans Typewriter" panose="020B0509030504030204" pitchFamily="49" charset="0"/>
              </a:rPr>
              <a:t>docker run -d -p 8080:9000 --name xsp4-sample --isolation=process --rm xsp4-sample:latest</a:t>
            </a:r>
          </a:p>
          <a:p>
            <a:r>
              <a:rPr kumimoji="1" lang="en" altLang="ko-Kore-KR" dirty="0">
                <a:latin typeface="Lucida Sans Typewriter" panose="020B0509030504030204" pitchFamily="49" charset="0"/>
              </a:rPr>
              <a:t>docker exec -</a:t>
            </a:r>
            <a:r>
              <a:rPr kumimoji="1" lang="en" altLang="ko-Kore-KR" dirty="0" err="1">
                <a:latin typeface="Lucida Sans Typewriter" panose="020B0509030504030204" pitchFamily="49" charset="0"/>
              </a:rPr>
              <a:t>i</a:t>
            </a:r>
            <a:r>
              <a:rPr kumimoji="1" lang="en" altLang="ko-Kore-KR" dirty="0">
                <a:latin typeface="Lucida Sans Typewriter" panose="020B0509030504030204" pitchFamily="49" charset="0"/>
              </a:rPr>
              <a:t> xsp4-sample ipconfig</a:t>
            </a:r>
          </a:p>
        </p:txBody>
      </p:sp>
    </p:spTree>
    <p:extLst>
      <p:ext uri="{BB962C8B-B14F-4D97-AF65-F5344CB8AC3E}">
        <p14:creationId xmlns:p14="http://schemas.microsoft.com/office/powerpoint/2010/main" val="1424289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E977EFF8-96AB-6F73-D854-55EAFF438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75" b="33125"/>
          <a:stretch/>
        </p:blipFill>
        <p:spPr>
          <a:xfrm>
            <a:off x="201706" y="1008529"/>
            <a:ext cx="11815428" cy="4840941"/>
          </a:xfrm>
          <a:prstGeom prst="rect">
            <a:avLst/>
          </a:prstGeom>
        </p:spPr>
      </p:pic>
      <p:sp>
        <p:nvSpPr>
          <p:cNvPr id="10" name="설명선 2[L] 9">
            <a:extLst>
              <a:ext uri="{FF2B5EF4-FFF2-40B4-BE49-F238E27FC236}">
                <a16:creationId xmlns:a16="http://schemas.microsoft.com/office/drawing/2014/main" id="{4C362D9A-BABA-1F87-3A20-8999B8052EAD}"/>
              </a:ext>
            </a:extLst>
          </p:cNvPr>
          <p:cNvSpPr/>
          <p:nvPr/>
        </p:nvSpPr>
        <p:spPr>
          <a:xfrm>
            <a:off x="3442447" y="242047"/>
            <a:ext cx="2904565" cy="981635"/>
          </a:xfrm>
          <a:prstGeom prst="borderCallout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ko-KR" altLang="en-US" dirty="0"/>
              <a:t>컨테이너마다 고유 내부 </a:t>
            </a:r>
            <a:r>
              <a:rPr kumimoji="1" lang="en-US" altLang="ko-KR" dirty="0"/>
              <a:t>IP </a:t>
            </a:r>
            <a:r>
              <a:rPr kumimoji="1" lang="ko-KR" altLang="en-US" dirty="0"/>
              <a:t>주소가 할당됨</a:t>
            </a:r>
            <a:endParaRPr kumimoji="1" lang="ko-Kore-KR" altLang="en-US" dirty="0"/>
          </a:p>
        </p:txBody>
      </p:sp>
      <p:sp>
        <p:nvSpPr>
          <p:cNvPr id="11" name="설명선 2[L] 10">
            <a:extLst>
              <a:ext uri="{FF2B5EF4-FFF2-40B4-BE49-F238E27FC236}">
                <a16:creationId xmlns:a16="http://schemas.microsoft.com/office/drawing/2014/main" id="{ABD2A3A7-CB72-B33A-58BB-E9501F0BB4C7}"/>
              </a:ext>
            </a:extLst>
          </p:cNvPr>
          <p:cNvSpPr/>
          <p:nvPr/>
        </p:nvSpPr>
        <p:spPr>
          <a:xfrm>
            <a:off x="3204855" y="3729317"/>
            <a:ext cx="2904565" cy="981635"/>
          </a:xfrm>
          <a:prstGeom prst="borderCallout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ko-KR" altLang="en-US" dirty="0"/>
              <a:t>바깥 쪽 호스트의 포트 번호와 컨테이너 포트를 이어줄 수 있음 </a:t>
            </a:r>
            <a:r>
              <a:rPr kumimoji="1" lang="en-US" altLang="ko-KR" dirty="0"/>
              <a:t>(-P </a:t>
            </a:r>
            <a:r>
              <a:rPr kumimoji="1" lang="ko-KR" altLang="en-US" dirty="0"/>
              <a:t>스위치</a:t>
            </a:r>
            <a:r>
              <a:rPr kumimoji="1" lang="en-US" altLang="ko-KR" dirty="0"/>
              <a:t>)</a:t>
            </a:r>
            <a:endParaRPr kumimoji="1" lang="ko-Kore-KR" altLang="en-US" dirty="0"/>
          </a:p>
        </p:txBody>
      </p:sp>
      <p:sp>
        <p:nvSpPr>
          <p:cNvPr id="12" name="설명선 2[L] 11">
            <a:extLst>
              <a:ext uri="{FF2B5EF4-FFF2-40B4-BE49-F238E27FC236}">
                <a16:creationId xmlns:a16="http://schemas.microsoft.com/office/drawing/2014/main" id="{E03387C1-D9CB-6DFF-E304-619FE35E5769}"/>
              </a:ext>
            </a:extLst>
          </p:cNvPr>
          <p:cNvSpPr/>
          <p:nvPr/>
        </p:nvSpPr>
        <p:spPr>
          <a:xfrm>
            <a:off x="8870549" y="2465293"/>
            <a:ext cx="2904565" cy="981635"/>
          </a:xfrm>
          <a:prstGeom prst="borderCallout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ko-KR" dirty="0"/>
              <a:t>VIEWSTATE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주고 받는 것이 잘 보임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1282058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2FE39147-C77B-E663-01C6-F81AE75B8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IIS </a:t>
            </a:r>
            <a:r>
              <a:rPr lang="ko-KR" altLang="en-US" dirty="0"/>
              <a:t>컨테이너와 </a:t>
            </a:r>
            <a:r>
              <a:rPr lang="en-US" altLang="ko-KR" dirty="0"/>
              <a:t>XSP </a:t>
            </a:r>
            <a:r>
              <a:rPr lang="ko-KR" altLang="en-US" dirty="0"/>
              <a:t>컨테이너 </a:t>
            </a:r>
            <a:r>
              <a:rPr lang="en-US" altLang="ko-KR" dirty="0"/>
              <a:t>STDOUT </a:t>
            </a:r>
            <a:r>
              <a:rPr lang="ko-KR" altLang="en-US" dirty="0"/>
              <a:t>비교 </a:t>
            </a:r>
          </a:p>
        </p:txBody>
      </p:sp>
      <p:pic>
        <p:nvPicPr>
          <p:cNvPr id="9" name="내용 개체 틀 8">
            <a:extLst>
              <a:ext uri="{FF2B5EF4-FFF2-40B4-BE49-F238E27FC236}">
                <a16:creationId xmlns:a16="http://schemas.microsoft.com/office/drawing/2014/main" id="{05BF47BB-7FE3-C716-6397-6BCCB2090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2616"/>
          <a:stretch/>
        </p:blipFill>
        <p:spPr>
          <a:xfrm>
            <a:off x="1935883" y="2762393"/>
            <a:ext cx="8320234" cy="2496993"/>
          </a:xfr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5ED8FB27-E8C8-97C8-B57A-D33376DF7DE6}"/>
              </a:ext>
            </a:extLst>
          </p:cNvPr>
          <p:cNvSpPr/>
          <p:nvPr/>
        </p:nvSpPr>
        <p:spPr>
          <a:xfrm>
            <a:off x="1935883" y="3104933"/>
            <a:ext cx="3135738" cy="3016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22C10D2-56FB-6C7C-B60D-0E06311C5147}"/>
              </a:ext>
            </a:extLst>
          </p:cNvPr>
          <p:cNvSpPr/>
          <p:nvPr/>
        </p:nvSpPr>
        <p:spPr>
          <a:xfrm>
            <a:off x="1935883" y="3429000"/>
            <a:ext cx="5342372" cy="10083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설명선 2[L] 3">
            <a:extLst>
              <a:ext uri="{FF2B5EF4-FFF2-40B4-BE49-F238E27FC236}">
                <a16:creationId xmlns:a16="http://schemas.microsoft.com/office/drawing/2014/main" id="{99511FBC-18E3-AFF1-BFCB-F9B44BAE06A7}"/>
              </a:ext>
            </a:extLst>
          </p:cNvPr>
          <p:cNvSpPr/>
          <p:nvPr/>
        </p:nvSpPr>
        <p:spPr>
          <a:xfrm>
            <a:off x="6218788" y="2170490"/>
            <a:ext cx="4181357" cy="104887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5201"/>
              <a:gd name="adj6" fmla="val -455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en-US" dirty="0"/>
              <a:t>IIS</a:t>
            </a:r>
            <a:r>
              <a:rPr kumimoji="1" lang="ko-KR" altLang="en-US" dirty="0"/>
              <a:t>는 아무런 로그를 출력하지 않음 </a:t>
            </a:r>
            <a:r>
              <a:rPr kumimoji="1" lang="en-US" altLang="ko-KR" dirty="0"/>
              <a:t>(</a:t>
            </a:r>
            <a:r>
              <a:rPr kumimoji="1" lang="ko-KR" altLang="en-US" dirty="0"/>
              <a:t>컨테이너 모니터링을 위해 </a:t>
            </a:r>
            <a:r>
              <a:rPr kumimoji="1" lang="en-US" altLang="ko-KR" dirty="0" err="1"/>
              <a:t>WinLogBeat</a:t>
            </a:r>
            <a:r>
              <a:rPr kumimoji="1" lang="en-US" altLang="ko-KR" dirty="0"/>
              <a:t> </a:t>
            </a:r>
            <a:r>
              <a:rPr kumimoji="1" lang="ko-KR" altLang="en-US" dirty="0"/>
              <a:t>같은 외부 수단이 필수</a:t>
            </a:r>
            <a:r>
              <a:rPr kumimoji="1" lang="en-US" altLang="ko-KR" dirty="0"/>
              <a:t>)</a:t>
            </a:r>
            <a:endParaRPr kumimoji="1" lang="ko-Kore-KR" altLang="en-US" dirty="0"/>
          </a:p>
        </p:txBody>
      </p:sp>
      <p:sp>
        <p:nvSpPr>
          <p:cNvPr id="13" name="설명선 2[L] 3">
            <a:extLst>
              <a:ext uri="{FF2B5EF4-FFF2-40B4-BE49-F238E27FC236}">
                <a16:creationId xmlns:a16="http://schemas.microsoft.com/office/drawing/2014/main" id="{8B9D3DC6-D4A2-3912-AB9D-DFF01F91BC87}"/>
              </a:ext>
            </a:extLst>
          </p:cNvPr>
          <p:cNvSpPr/>
          <p:nvPr/>
        </p:nvSpPr>
        <p:spPr>
          <a:xfrm>
            <a:off x="8352388" y="3496053"/>
            <a:ext cx="3654885" cy="104887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9037"/>
              <a:gd name="adj6" fmla="val -286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en-US" dirty="0"/>
              <a:t>XSP</a:t>
            </a:r>
            <a:r>
              <a:rPr kumimoji="1" lang="ko-KR" altLang="en-US" dirty="0"/>
              <a:t>는 기본적인 로그를 출력하고 있고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추후 로그 출력 기능을 강화하도록 코드 개발이 가능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1330541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C84188-640F-4536-0A4C-97B31A223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ko-Kore-KR" altLang="en-US" sz="4000" dirty="0"/>
              <a:t>시작하기</a:t>
            </a:r>
            <a:r>
              <a:rPr kumimoji="1" lang="ko-KR" altLang="en-US" sz="4000" dirty="0"/>
              <a:t> 앞서</a:t>
            </a:r>
            <a:endParaRPr kumimoji="1" lang="ko-Kore-KR" altLang="en-US" sz="40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0D487B6-3E37-3A42-F205-0383772E3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ko-Kore-KR" altLang="en-US" sz="2800" dirty="0"/>
              <a:t>오늘</a:t>
            </a:r>
            <a:r>
              <a:rPr kumimoji="1" lang="ko-KR" altLang="en-US" sz="2800" dirty="0"/>
              <a:t> 세션은 흔히 이야기하는 리눅스용 </a:t>
            </a:r>
            <a:r>
              <a:rPr kumimoji="1" lang="ko-KR" altLang="en-US" sz="2800" dirty="0" err="1"/>
              <a:t>도커</a:t>
            </a:r>
            <a:r>
              <a:rPr kumimoji="1" lang="en-US" altLang="ko-KR" sz="2800" dirty="0"/>
              <a:t>,</a:t>
            </a:r>
            <a:r>
              <a:rPr kumimoji="1" lang="ko-KR" altLang="en-US" sz="2800" dirty="0"/>
              <a:t> 리눅스용 컨테이너에 관한 이야기가 아닙니다</a:t>
            </a:r>
            <a:r>
              <a:rPr kumimoji="1" lang="en-US" altLang="ko-KR" sz="2800" dirty="0"/>
              <a:t>.</a:t>
            </a:r>
          </a:p>
          <a:p>
            <a:r>
              <a:rPr kumimoji="1" lang="ko-KR" altLang="en-US" sz="2800" dirty="0"/>
              <a:t>윈도우 백 엔드 애플리케이션을 윈도우 커널의 컨테이너 </a:t>
            </a:r>
            <a:r>
              <a:rPr kumimoji="1" lang="en-US" altLang="ko-KR" sz="2800" dirty="0"/>
              <a:t>API (HCS)</a:t>
            </a:r>
            <a:r>
              <a:rPr kumimoji="1" lang="ko-KR" altLang="en-US" sz="2800" dirty="0" err="1"/>
              <a:t>를</a:t>
            </a:r>
            <a:r>
              <a:rPr kumimoji="1" lang="ko-KR" altLang="en-US" sz="2800" dirty="0"/>
              <a:t> 사용하여 컨테이너로 만드는 이야기입니다</a:t>
            </a:r>
            <a:r>
              <a:rPr kumimoji="1" lang="en-US" altLang="ko-KR" sz="2800" dirty="0"/>
              <a:t>.</a:t>
            </a:r>
          </a:p>
          <a:p>
            <a:r>
              <a:rPr kumimoji="1" lang="ko-KR" altLang="en-US" sz="2800" dirty="0"/>
              <a:t>리눅스 컨테이너에서 닷넷 애플리케이션을 돌리는 것은 오늘 설명하는 것보다 압도적으로 쉽고 간단합니다</a:t>
            </a:r>
            <a:r>
              <a:rPr kumimoji="1" lang="en-US" altLang="ko-KR" sz="2800" dirty="0"/>
              <a:t>.</a:t>
            </a:r>
          </a:p>
          <a:p>
            <a:r>
              <a:rPr kumimoji="1" lang="ko-KR" altLang="en-US" sz="2800" dirty="0"/>
              <a:t>리눅스 컨테이너와 혼동하지 않도록 유의해주세요</a:t>
            </a:r>
            <a:r>
              <a:rPr kumimoji="1" lang="en-US" altLang="ko-KR" sz="2800" dirty="0"/>
              <a:t>!</a:t>
            </a:r>
            <a:r>
              <a:rPr kumimoji="1" lang="ko-KR" altLang="en-US" sz="2800" dirty="0"/>
              <a:t> 😉</a:t>
            </a:r>
            <a:endParaRPr kumimoji="1" lang="ko-Kore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65038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BC35390-C1C8-503F-3A75-2CB68A0C4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/>
              <a:t>믿을 수 있는 컨테이너 레지스트리 사용하기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8754E48-3F9F-C79F-225A-41ED61B4B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ko-Kore-KR" altLang="en-US" dirty="0"/>
              <a:t>이렇게</a:t>
            </a:r>
            <a:r>
              <a:rPr kumimoji="1" lang="ko-KR" altLang="en-US" dirty="0"/>
              <a:t> 만들어진 애플리케이션을 어떻게 서버로 배포할 수 있을까요</a:t>
            </a:r>
            <a:r>
              <a:rPr kumimoji="1" lang="en-US" altLang="ko-KR" dirty="0"/>
              <a:t>?</a:t>
            </a:r>
            <a:endParaRPr kumimoji="1" lang="en-US" altLang="ko-Kore-KR" dirty="0"/>
          </a:p>
          <a:p>
            <a:r>
              <a:rPr kumimoji="1" lang="ko-KR" altLang="en-US" dirty="0"/>
              <a:t>이 때 컨테이너 레지스트리가 중요한 역할을 합니다</a:t>
            </a:r>
            <a:r>
              <a:rPr kumimoji="1" lang="en-US" altLang="ko-KR" dirty="0"/>
              <a:t>.</a:t>
            </a:r>
          </a:p>
          <a:p>
            <a:r>
              <a:rPr kumimoji="1" lang="ko-KR" altLang="en-US" dirty="0"/>
              <a:t>이번 세션 </a:t>
            </a:r>
            <a:r>
              <a:rPr kumimoji="1" lang="en-US" altLang="ko-KR" dirty="0"/>
              <a:t>Demo</a:t>
            </a:r>
            <a:r>
              <a:rPr kumimoji="1" lang="ko-KR" altLang="en-US" dirty="0"/>
              <a:t>에서는 </a:t>
            </a:r>
            <a:r>
              <a:rPr kumimoji="1" lang="en-US" altLang="ko-KR" dirty="0"/>
              <a:t>Azure ACR</a:t>
            </a:r>
            <a:r>
              <a:rPr kumimoji="1" lang="ko-KR" altLang="en-US" dirty="0"/>
              <a:t>을 사용하는 방법을 살펴봅니다</a:t>
            </a:r>
            <a:r>
              <a:rPr kumimoji="1" lang="en-US" altLang="ko-KR" dirty="0"/>
              <a:t>.</a:t>
            </a:r>
          </a:p>
          <a:p>
            <a:r>
              <a:rPr kumimoji="1" lang="ko-KR" altLang="en-US" dirty="0"/>
              <a:t>참고</a:t>
            </a:r>
            <a:r>
              <a:rPr kumimoji="1" lang="en-US" altLang="ko-KR" dirty="0"/>
              <a:t>:</a:t>
            </a:r>
            <a:r>
              <a:rPr kumimoji="1" lang="ko-KR" altLang="en-US" dirty="0"/>
              <a:t> 윈도우 컨테이너 이미지는 </a:t>
            </a:r>
            <a:r>
              <a:rPr kumimoji="1" lang="en-US" altLang="ko-KR" dirty="0"/>
              <a:t>Azure</a:t>
            </a:r>
            <a:r>
              <a:rPr kumimoji="1" lang="ko-KR" altLang="en-US" dirty="0"/>
              <a:t> 클라우드 위에서 실행되는 </a:t>
            </a:r>
            <a:r>
              <a:rPr kumimoji="1" lang="en-US" altLang="ko-KR" dirty="0"/>
              <a:t>MCR </a:t>
            </a:r>
            <a:r>
              <a:rPr kumimoji="1" lang="ko-KR" altLang="en-US" dirty="0"/>
              <a:t>저장소로부터 배포됩니다</a:t>
            </a:r>
            <a:r>
              <a:rPr kumimoji="1" lang="en-US" altLang="ko-KR" dirty="0"/>
              <a:t>.</a:t>
            </a:r>
          </a:p>
          <a:p>
            <a:pPr marL="0" indent="0">
              <a:buNone/>
            </a:pPr>
            <a:endParaRPr kumimoji="1" lang="en-US" altLang="ko-KR" dirty="0"/>
          </a:p>
          <a:p>
            <a:pPr marL="0" indent="0">
              <a:buNone/>
            </a:pPr>
            <a:r>
              <a:rPr kumimoji="1" lang="ko-KR" altLang="en-US" dirty="0"/>
              <a:t>먼저 하실 일</a:t>
            </a:r>
            <a:endParaRPr kumimoji="1" lang="en-US" altLang="ko-KR" dirty="0"/>
          </a:p>
          <a:p>
            <a:r>
              <a:rPr kumimoji="1" lang="en-US" altLang="ko-KR" dirty="0"/>
              <a:t>Azure </a:t>
            </a:r>
            <a:r>
              <a:rPr kumimoji="1" lang="ko-KR" altLang="en-US" dirty="0"/>
              <a:t>구독을 먼저 만듭니다</a:t>
            </a:r>
            <a:r>
              <a:rPr kumimoji="1" lang="en-US" altLang="ko-KR" dirty="0"/>
              <a:t>. </a:t>
            </a:r>
            <a:r>
              <a:rPr kumimoji="1" lang="ko-KR" altLang="en-US" dirty="0"/>
              <a:t>무료 </a:t>
            </a:r>
            <a:r>
              <a:rPr kumimoji="1" lang="ko-KR" altLang="en-US" dirty="0" err="1"/>
              <a:t>체험판</a:t>
            </a:r>
            <a:r>
              <a:rPr kumimoji="1" lang="ko-KR" altLang="en-US" dirty="0"/>
              <a:t> 계정으로 쉽게 시작할 수 있습니다</a:t>
            </a:r>
            <a:r>
              <a:rPr kumimoji="1" lang="en-US" altLang="ko-KR" dirty="0"/>
              <a:t>.</a:t>
            </a:r>
          </a:p>
          <a:p>
            <a:r>
              <a:rPr kumimoji="1" lang="ko-KR" altLang="en-US" dirty="0"/>
              <a:t>컨테이너 레지스트리만 사용하면</a:t>
            </a:r>
            <a:r>
              <a:rPr kumimoji="1" lang="en-US" altLang="ko-KR" dirty="0"/>
              <a:t>, Korea Central </a:t>
            </a:r>
            <a:r>
              <a:rPr kumimoji="1" lang="ko-KR" altLang="en-US" dirty="0"/>
              <a:t>기준 한 달에 </a:t>
            </a:r>
            <a:r>
              <a:rPr kumimoji="1" lang="en-US" altLang="ko-KR" dirty="0"/>
              <a:t>6000 ~ 7000</a:t>
            </a:r>
            <a:r>
              <a:rPr kumimoji="1" lang="ko-KR" altLang="en-US" dirty="0"/>
              <a:t>원 사이에 이용 가능합니다</a:t>
            </a:r>
            <a:r>
              <a:rPr kumimoji="1" lang="en-US" altLang="ko-KR" dirty="0"/>
              <a:t>.</a:t>
            </a:r>
          </a:p>
          <a:p>
            <a:r>
              <a:rPr kumimoji="1" lang="en-US" altLang="ko-KR" dirty="0"/>
              <a:t>https://</a:t>
            </a:r>
            <a:r>
              <a:rPr kumimoji="1" lang="en-US" altLang="ko-KR" dirty="0" err="1"/>
              <a:t>shell.azure.com</a:t>
            </a:r>
            <a:r>
              <a:rPr kumimoji="1" lang="en-US" altLang="ko-KR" dirty="0"/>
              <a:t> </a:t>
            </a:r>
            <a:r>
              <a:rPr kumimoji="1" lang="ko-KR" altLang="en-US" dirty="0"/>
              <a:t>에 로그인한 후</a:t>
            </a:r>
            <a:r>
              <a:rPr kumimoji="1" lang="en-US" altLang="ko-KR" dirty="0"/>
              <a:t>, PowerShell </a:t>
            </a:r>
            <a:r>
              <a:rPr kumimoji="1" lang="ko-KR" altLang="en-US" dirty="0"/>
              <a:t>셸로 전환하고 아래 명령어를 실행합니다</a:t>
            </a:r>
            <a:r>
              <a:rPr kumimoji="1" lang="en-US" altLang="ko-K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9591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ACC1B1-711A-80B7-CC8C-C0EA2739B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Azure ACR</a:t>
            </a:r>
            <a:r>
              <a:rPr lang="ko-KR" altLang="en-US" dirty="0"/>
              <a:t>에 이미지를 저장하고 불러오기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61B7C95-F459-D4F4-3507-9A7649FF4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dirty="0">
                <a:latin typeface="Lucida Sans Typewriter" panose="020B0509030504030204" pitchFamily="49" charset="0"/>
              </a:rPr>
              <a:t>#</a:t>
            </a:r>
            <a:r>
              <a:rPr lang="ko-KR" altLang="en-US" dirty="0">
                <a:latin typeface="Lucida Sans Typewriter" panose="020B0509030504030204" pitchFamily="49" charset="0"/>
              </a:rPr>
              <a:t> 리소스 그룹을 만들고</a:t>
            </a:r>
            <a:r>
              <a:rPr lang="en-US" altLang="ko-KR" dirty="0">
                <a:latin typeface="Lucida Sans Typewriter" panose="020B0509030504030204" pitchFamily="49" charset="0"/>
              </a:rPr>
              <a:t>,</a:t>
            </a:r>
            <a:r>
              <a:rPr lang="ko-KR" altLang="en-US" dirty="0">
                <a:latin typeface="Lucida Sans Typewriter" panose="020B0509030504030204" pitchFamily="49" charset="0"/>
              </a:rPr>
              <a:t> </a:t>
            </a:r>
            <a:r>
              <a:rPr lang="en-US" altLang="ko-KR" dirty="0">
                <a:latin typeface="Lucida Sans Typewriter" panose="020B0509030504030204" pitchFamily="49" charset="0"/>
              </a:rPr>
              <a:t>ACR</a:t>
            </a:r>
            <a:r>
              <a:rPr lang="ko-KR" altLang="en-US" dirty="0">
                <a:latin typeface="Lucida Sans Typewriter" panose="020B0509030504030204" pitchFamily="49" charset="0"/>
              </a:rPr>
              <a:t>을 생성합니다</a:t>
            </a:r>
            <a:r>
              <a:rPr lang="en-US" altLang="ko-KR" dirty="0">
                <a:latin typeface="Lucida Sans Typewriter" panose="020B0509030504030204" pitchFamily="49" charset="0"/>
              </a:rPr>
              <a:t>.</a:t>
            </a:r>
            <a:r>
              <a:rPr lang="ko-KR" altLang="en-US" dirty="0">
                <a:latin typeface="Lucida Sans Typewriter" panose="020B0509030504030204" pitchFamily="49" charset="0"/>
              </a:rPr>
              <a:t> </a:t>
            </a:r>
            <a:r>
              <a:rPr lang="en-US" altLang="ko-KR" dirty="0">
                <a:latin typeface="Lucida Sans Typewriter" panose="020B0509030504030204" pitchFamily="49" charset="0"/>
              </a:rPr>
              <a:t>(</a:t>
            </a:r>
            <a:r>
              <a:rPr lang="ko-KR" altLang="en-US" dirty="0">
                <a:latin typeface="Lucida Sans Typewriter" panose="020B0509030504030204" pitchFamily="49" charset="0"/>
              </a:rPr>
              <a:t>마우스 클릭 없이 명령어만으로 가능</a:t>
            </a:r>
            <a:r>
              <a:rPr lang="en-US" altLang="ko-KR">
                <a:latin typeface="Lucida Sans Typewriter" panose="020B0509030504030204" pitchFamily="49" charset="0"/>
              </a:rPr>
              <a:t>)</a:t>
            </a:r>
            <a:endParaRPr lang="en" altLang="ko-KR">
              <a:latin typeface="Lucida Sans Typewriter" panose="020B0509030504030204" pitchFamily="49" charset="0"/>
            </a:endParaRPr>
          </a:p>
          <a:p>
            <a:pPr marL="0" indent="0">
              <a:buNone/>
            </a:pPr>
            <a:r>
              <a:rPr lang="en" altLang="ko-KR" dirty="0" err="1">
                <a:latin typeface="Lucida Sans Typewriter" panose="020B0509030504030204" pitchFamily="49" charset="0"/>
              </a:rPr>
              <a:t>az</a:t>
            </a:r>
            <a:r>
              <a:rPr lang="en" altLang="ko-KR" dirty="0">
                <a:latin typeface="Lucida Sans Typewriter" panose="020B0509030504030204" pitchFamily="49" charset="0"/>
              </a:rPr>
              <a:t> group create -l </a:t>
            </a:r>
            <a:r>
              <a:rPr lang="en" altLang="ko-KR" dirty="0" err="1">
                <a:latin typeface="Lucida Sans Typewriter" panose="020B0509030504030204" pitchFamily="49" charset="0"/>
              </a:rPr>
              <a:t>koreacentral</a:t>
            </a:r>
            <a:r>
              <a:rPr lang="en" altLang="ko-KR" dirty="0">
                <a:latin typeface="Lucida Sans Typewriter" panose="020B0509030504030204" pitchFamily="49" charset="0"/>
              </a:rPr>
              <a:t> -n </a:t>
            </a:r>
            <a:r>
              <a:rPr lang="en" altLang="ko-KR" dirty="0" err="1">
                <a:latin typeface="Lucida Sans Typewriter" panose="020B0509030504030204" pitchFamily="49" charset="0"/>
              </a:rPr>
              <a:t>xspsample</a:t>
            </a:r>
            <a:endParaRPr lang="en" altLang="ko-KR" dirty="0">
              <a:latin typeface="Lucida Sans Typewriter" panose="020B0509030504030204" pitchFamily="49" charset="0"/>
            </a:endParaRPr>
          </a:p>
          <a:p>
            <a:pPr marL="0" indent="0">
              <a:buNone/>
            </a:pPr>
            <a:r>
              <a:rPr lang="en" altLang="ko-KR" dirty="0" err="1">
                <a:latin typeface="Lucida Sans Typewriter" panose="020B0509030504030204" pitchFamily="49" charset="0"/>
              </a:rPr>
              <a:t>az</a:t>
            </a:r>
            <a:r>
              <a:rPr lang="en" altLang="ko-KR" dirty="0">
                <a:latin typeface="Lucida Sans Typewriter" panose="020B0509030504030204" pitchFamily="49" charset="0"/>
              </a:rPr>
              <a:t> </a:t>
            </a:r>
            <a:r>
              <a:rPr lang="en" altLang="ko-KR" dirty="0" err="1">
                <a:latin typeface="Lucida Sans Typewriter" panose="020B0509030504030204" pitchFamily="49" charset="0"/>
              </a:rPr>
              <a:t>acr</a:t>
            </a:r>
            <a:r>
              <a:rPr lang="en" altLang="ko-KR" dirty="0">
                <a:latin typeface="Lucida Sans Typewriter" panose="020B0509030504030204" pitchFamily="49" charset="0"/>
              </a:rPr>
              <a:t> create -n </a:t>
            </a:r>
            <a:r>
              <a:rPr lang="en" altLang="ko-KR" dirty="0" err="1">
                <a:latin typeface="Lucida Sans Typewriter" panose="020B0509030504030204" pitchFamily="49" charset="0"/>
              </a:rPr>
              <a:t>xspsample</a:t>
            </a:r>
            <a:r>
              <a:rPr lang="en" altLang="ko-KR" dirty="0">
                <a:latin typeface="Lucida Sans Typewriter" panose="020B0509030504030204" pitchFamily="49" charset="0"/>
              </a:rPr>
              <a:t> -g </a:t>
            </a:r>
            <a:r>
              <a:rPr lang="en" altLang="ko-KR" dirty="0" err="1">
                <a:latin typeface="Lucida Sans Typewriter" panose="020B0509030504030204" pitchFamily="49" charset="0"/>
              </a:rPr>
              <a:t>xspsample</a:t>
            </a:r>
            <a:r>
              <a:rPr lang="en" altLang="ko-KR" dirty="0">
                <a:latin typeface="Lucida Sans Typewriter" panose="020B0509030504030204" pitchFamily="49" charset="0"/>
              </a:rPr>
              <a:t> --</a:t>
            </a:r>
            <a:r>
              <a:rPr lang="en" altLang="ko-KR" dirty="0" err="1">
                <a:latin typeface="Lucida Sans Typewriter" panose="020B0509030504030204" pitchFamily="49" charset="0"/>
              </a:rPr>
              <a:t>sku</a:t>
            </a:r>
            <a:r>
              <a:rPr lang="en" altLang="ko-KR" dirty="0">
                <a:latin typeface="Lucida Sans Typewriter" panose="020B0509030504030204" pitchFamily="49" charset="0"/>
              </a:rPr>
              <a:t> Basic -l </a:t>
            </a:r>
            <a:r>
              <a:rPr lang="en" altLang="ko-KR" dirty="0" err="1">
                <a:latin typeface="Lucida Sans Typewriter" panose="020B0509030504030204" pitchFamily="49" charset="0"/>
              </a:rPr>
              <a:t>koreacentral</a:t>
            </a:r>
            <a:endParaRPr lang="en" altLang="ko-KR" dirty="0">
              <a:latin typeface="Lucida Sans Typewriter" panose="020B0509030504030204" pitchFamily="49" charset="0"/>
            </a:endParaRPr>
          </a:p>
          <a:p>
            <a:pPr marL="0" indent="0">
              <a:buNone/>
            </a:pPr>
            <a:r>
              <a:rPr lang="en" altLang="ko-KR" dirty="0" err="1">
                <a:latin typeface="Lucida Sans Typewriter" panose="020B0509030504030204" pitchFamily="49" charset="0"/>
              </a:rPr>
              <a:t>az</a:t>
            </a:r>
            <a:r>
              <a:rPr lang="en" altLang="ko-KR" dirty="0">
                <a:latin typeface="Lucida Sans Typewriter" panose="020B0509030504030204" pitchFamily="49" charset="0"/>
              </a:rPr>
              <a:t> </a:t>
            </a:r>
            <a:r>
              <a:rPr lang="en" altLang="ko-KR" dirty="0" err="1">
                <a:latin typeface="Lucida Sans Typewriter" panose="020B0509030504030204" pitchFamily="49" charset="0"/>
              </a:rPr>
              <a:t>acr</a:t>
            </a:r>
            <a:r>
              <a:rPr lang="en" altLang="ko-KR" dirty="0">
                <a:latin typeface="Lucida Sans Typewriter" panose="020B0509030504030204" pitchFamily="49" charset="0"/>
              </a:rPr>
              <a:t> update -g </a:t>
            </a:r>
            <a:r>
              <a:rPr lang="en" altLang="ko-KR" dirty="0" err="1">
                <a:latin typeface="Lucida Sans Typewriter" panose="020B0509030504030204" pitchFamily="49" charset="0"/>
              </a:rPr>
              <a:t>xspsample</a:t>
            </a:r>
            <a:r>
              <a:rPr lang="en" altLang="ko-KR" dirty="0">
                <a:latin typeface="Lucida Sans Typewriter" panose="020B0509030504030204" pitchFamily="49" charset="0"/>
              </a:rPr>
              <a:t> -n </a:t>
            </a:r>
            <a:r>
              <a:rPr lang="en" altLang="ko-KR" dirty="0" err="1">
                <a:latin typeface="Lucida Sans Typewriter" panose="020B0509030504030204" pitchFamily="49" charset="0"/>
              </a:rPr>
              <a:t>xspsample</a:t>
            </a:r>
            <a:r>
              <a:rPr lang="en" altLang="ko-KR" dirty="0">
                <a:latin typeface="Lucida Sans Typewriter" panose="020B0509030504030204" pitchFamily="49" charset="0"/>
              </a:rPr>
              <a:t> --admin-enabled true</a:t>
            </a:r>
          </a:p>
          <a:p>
            <a:pPr marL="0" indent="0">
              <a:buNone/>
            </a:pPr>
            <a:endParaRPr lang="en" altLang="ko-KR" dirty="0">
              <a:latin typeface="Lucida Sans Typewriter" panose="020B0509030504030204" pitchFamily="49" charset="0"/>
            </a:endParaRPr>
          </a:p>
          <a:p>
            <a:pPr marL="0" indent="0">
              <a:buNone/>
            </a:pPr>
            <a:r>
              <a:rPr lang="en" altLang="ko-KR" dirty="0">
                <a:latin typeface="Lucida Sans Typewriter" panose="020B0509030504030204" pitchFamily="49" charset="0"/>
              </a:rPr>
              <a:t># </a:t>
            </a:r>
            <a:r>
              <a:rPr lang="ko-KR" altLang="en-US" dirty="0">
                <a:latin typeface="Lucida Sans Typewriter" panose="020B0509030504030204" pitchFamily="49" charset="0"/>
              </a:rPr>
              <a:t>로그인 서버 주소를 복사합니다</a:t>
            </a:r>
            <a:r>
              <a:rPr lang="en-US" altLang="ko-KR" dirty="0">
                <a:latin typeface="Lucida Sans Typewriter" panose="020B0509030504030204" pitchFamily="49" charset="0"/>
              </a:rPr>
              <a:t>.</a:t>
            </a:r>
            <a:endParaRPr lang="en" altLang="ko-KR" dirty="0">
              <a:latin typeface="Lucida Sans Typewriter" panose="020B0509030504030204" pitchFamily="49" charset="0"/>
            </a:endParaRPr>
          </a:p>
          <a:p>
            <a:pPr marL="0" indent="0">
              <a:buNone/>
            </a:pPr>
            <a:r>
              <a:rPr lang="en" altLang="ko-KR" dirty="0" err="1">
                <a:latin typeface="Lucida Sans Typewriter" panose="020B0509030504030204" pitchFamily="49" charset="0"/>
              </a:rPr>
              <a:t>az</a:t>
            </a:r>
            <a:r>
              <a:rPr lang="en" altLang="ko-KR" dirty="0">
                <a:latin typeface="Lucida Sans Typewriter" panose="020B0509030504030204" pitchFamily="49" charset="0"/>
              </a:rPr>
              <a:t> </a:t>
            </a:r>
            <a:r>
              <a:rPr lang="en" altLang="ko-KR" dirty="0" err="1">
                <a:latin typeface="Lucida Sans Typewriter" panose="020B0509030504030204" pitchFamily="49" charset="0"/>
              </a:rPr>
              <a:t>acr</a:t>
            </a:r>
            <a:r>
              <a:rPr lang="en" altLang="ko-KR" dirty="0">
                <a:latin typeface="Lucida Sans Typewriter" panose="020B0509030504030204" pitchFamily="49" charset="0"/>
              </a:rPr>
              <a:t> login -n </a:t>
            </a:r>
            <a:r>
              <a:rPr lang="en" altLang="ko-KR" dirty="0" err="1">
                <a:latin typeface="Lucida Sans Typewriter" panose="020B0509030504030204" pitchFamily="49" charset="0"/>
              </a:rPr>
              <a:t>xspsample</a:t>
            </a:r>
            <a:r>
              <a:rPr lang="en" altLang="ko-KR" dirty="0">
                <a:latin typeface="Lucida Sans Typewriter" panose="020B0509030504030204" pitchFamily="49" charset="0"/>
              </a:rPr>
              <a:t> --expose-token | </a:t>
            </a:r>
            <a:r>
              <a:rPr lang="en" altLang="ko-KR" dirty="0" err="1">
                <a:latin typeface="Lucida Sans Typewriter" panose="020B0509030504030204" pitchFamily="49" charset="0"/>
              </a:rPr>
              <a:t>jq</a:t>
            </a:r>
            <a:r>
              <a:rPr lang="en" altLang="ko-KR" dirty="0">
                <a:latin typeface="Lucida Sans Typewriter" panose="020B0509030504030204" pitchFamily="49" charset="0"/>
              </a:rPr>
              <a:t> -r '.</a:t>
            </a:r>
            <a:r>
              <a:rPr lang="en" altLang="ko-KR" dirty="0" err="1">
                <a:latin typeface="Lucida Sans Typewriter" panose="020B0509030504030204" pitchFamily="49" charset="0"/>
              </a:rPr>
              <a:t>loginServer</a:t>
            </a:r>
            <a:r>
              <a:rPr lang="en" altLang="ko-KR" dirty="0">
                <a:latin typeface="Lucida Sans Typewriter" panose="020B0509030504030204" pitchFamily="49" charset="0"/>
              </a:rPr>
              <a:t>’</a:t>
            </a:r>
          </a:p>
          <a:p>
            <a:pPr marL="0" indent="0">
              <a:buNone/>
            </a:pPr>
            <a:endParaRPr lang="en-US" altLang="ko-KR" dirty="0">
              <a:latin typeface="Lucida Sans Typewriter" panose="020B0509030504030204" pitchFamily="49" charset="0"/>
            </a:endParaRPr>
          </a:p>
          <a:p>
            <a:pPr marL="0" indent="0">
              <a:buNone/>
            </a:pPr>
            <a:r>
              <a:rPr lang="en-US" altLang="ko-KR" dirty="0">
                <a:latin typeface="Lucida Sans Typewriter" panose="020B0509030504030204" pitchFamily="49" charset="0"/>
              </a:rPr>
              <a:t>#</a:t>
            </a:r>
            <a:r>
              <a:rPr lang="ko-KR" altLang="en-US" dirty="0">
                <a:latin typeface="Lucida Sans Typewriter" panose="020B0509030504030204" pitchFamily="49" charset="0"/>
              </a:rPr>
              <a:t> 액세스 토큰 값을 복사하여 </a:t>
            </a:r>
            <a:r>
              <a:rPr lang="ko-KR" altLang="en-US" dirty="0" err="1">
                <a:latin typeface="Lucida Sans Typewriter" panose="020B0509030504030204" pitchFamily="49" charset="0"/>
              </a:rPr>
              <a:t>저장해둡니다</a:t>
            </a:r>
            <a:r>
              <a:rPr lang="en-US" altLang="ko-KR" dirty="0">
                <a:latin typeface="Lucida Sans Typewriter" panose="020B0509030504030204" pitchFamily="49" charset="0"/>
              </a:rPr>
              <a:t>.</a:t>
            </a:r>
            <a:endParaRPr lang="en" altLang="ko-KR" dirty="0">
              <a:latin typeface="Lucida Sans Typewriter" panose="020B0509030504030204" pitchFamily="49" charset="0"/>
            </a:endParaRPr>
          </a:p>
          <a:p>
            <a:pPr marL="0" indent="0">
              <a:buNone/>
            </a:pPr>
            <a:r>
              <a:rPr lang="en" altLang="ko-KR" dirty="0" err="1">
                <a:latin typeface="Lucida Sans Typewriter" panose="020B0509030504030204" pitchFamily="49" charset="0"/>
              </a:rPr>
              <a:t>az</a:t>
            </a:r>
            <a:r>
              <a:rPr lang="en" altLang="ko-KR" dirty="0">
                <a:latin typeface="Lucida Sans Typewriter" panose="020B0509030504030204" pitchFamily="49" charset="0"/>
              </a:rPr>
              <a:t> </a:t>
            </a:r>
            <a:r>
              <a:rPr lang="en" altLang="ko-KR" dirty="0" err="1">
                <a:latin typeface="Lucida Sans Typewriter" panose="020B0509030504030204" pitchFamily="49" charset="0"/>
              </a:rPr>
              <a:t>acr</a:t>
            </a:r>
            <a:r>
              <a:rPr lang="en" altLang="ko-KR" dirty="0">
                <a:latin typeface="Lucida Sans Typewriter" panose="020B0509030504030204" pitchFamily="49" charset="0"/>
              </a:rPr>
              <a:t> login -n </a:t>
            </a:r>
            <a:r>
              <a:rPr lang="en" altLang="ko-KR" dirty="0" err="1">
                <a:latin typeface="Lucida Sans Typewriter" panose="020B0509030504030204" pitchFamily="49" charset="0"/>
              </a:rPr>
              <a:t>xspsample</a:t>
            </a:r>
            <a:r>
              <a:rPr lang="en" altLang="ko-KR" dirty="0">
                <a:latin typeface="Lucida Sans Typewriter" panose="020B0509030504030204" pitchFamily="49" charset="0"/>
              </a:rPr>
              <a:t> --expose-token | </a:t>
            </a:r>
            <a:r>
              <a:rPr lang="en" altLang="ko-KR" dirty="0" err="1">
                <a:latin typeface="Lucida Sans Typewriter" panose="020B0509030504030204" pitchFamily="49" charset="0"/>
              </a:rPr>
              <a:t>jq</a:t>
            </a:r>
            <a:r>
              <a:rPr lang="en" altLang="ko-KR" dirty="0">
                <a:latin typeface="Lucida Sans Typewriter" panose="020B0509030504030204" pitchFamily="49" charset="0"/>
              </a:rPr>
              <a:t> -r '.</a:t>
            </a:r>
            <a:r>
              <a:rPr lang="en" altLang="ko-KR" dirty="0" err="1">
                <a:latin typeface="Lucida Sans Typewriter" panose="020B0509030504030204" pitchFamily="49" charset="0"/>
              </a:rPr>
              <a:t>accessToken</a:t>
            </a:r>
            <a:r>
              <a:rPr lang="en" altLang="ko-KR" dirty="0">
                <a:latin typeface="Lucida Sans Typewriter" panose="020B0509030504030204" pitchFamily="49" charset="0"/>
              </a:rPr>
              <a:t>'</a:t>
            </a:r>
          </a:p>
          <a:p>
            <a:pPr marL="0" indent="0">
              <a:buNone/>
            </a:pPr>
            <a:endParaRPr lang="ko-KR" altLang="en-US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760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3E4731-8139-CCE5-F500-44A4503B5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Azure ACR</a:t>
            </a:r>
            <a:r>
              <a:rPr lang="ko-KR" altLang="en-US" dirty="0"/>
              <a:t>에 이미지를 저장하고 불러오기</a:t>
            </a:r>
            <a:r>
              <a:rPr lang="en-US" altLang="ko-KR" dirty="0"/>
              <a:t> (</a:t>
            </a:r>
            <a:r>
              <a:rPr lang="ko-KR" altLang="en-US" dirty="0"/>
              <a:t>계속</a:t>
            </a:r>
            <a:r>
              <a:rPr lang="en-US" altLang="ko-KR" dirty="0"/>
              <a:t>)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AAD2F2-66F6-CCD0-1C07-33CCB6E2A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ko-Kore-KR" altLang="en-US" dirty="0">
                <a:latin typeface="Lucida Sans Typewriter" panose="020B0509030504030204" pitchFamily="49" charset="0"/>
              </a:rPr>
              <a:t>아래</a:t>
            </a:r>
            <a:r>
              <a:rPr kumimoji="1" lang="ko-KR" altLang="en-US" dirty="0">
                <a:latin typeface="Lucida Sans Typewriter" panose="020B0509030504030204" pitchFamily="49" charset="0"/>
              </a:rPr>
              <a:t> 명령어를 이미지를 빌드하고 실행 중인 곳에서 실행 </a:t>
            </a:r>
            <a:endParaRPr kumimoji="1" lang="en-US" altLang="ko-KR" dirty="0">
              <a:latin typeface="Lucida Sans Typewriter" panose="020B0509030504030204" pitchFamily="49" charset="0"/>
            </a:endParaRPr>
          </a:p>
          <a:p>
            <a:r>
              <a:rPr kumimoji="1" lang="en" altLang="ko-Kore-KR" dirty="0">
                <a:latin typeface="Lucida Sans Typewriter" panose="020B0509030504030204" pitchFamily="49" charset="0"/>
              </a:rPr>
              <a:t>docker login </a:t>
            </a:r>
            <a:r>
              <a:rPr kumimoji="1" lang="en" altLang="ko-Kore-KR" dirty="0" err="1">
                <a:latin typeface="Lucida Sans Typewriter" panose="020B0509030504030204" pitchFamily="49" charset="0"/>
              </a:rPr>
              <a:t>xspsample.azurecr.io</a:t>
            </a:r>
            <a:r>
              <a:rPr kumimoji="1" lang="en" altLang="ko-Kore-KR" dirty="0">
                <a:latin typeface="Lucida Sans Typewriter" panose="020B0509030504030204" pitchFamily="49" charset="0"/>
              </a:rPr>
              <a:t> -u 00000000-0000-0000-0000-000000000000</a:t>
            </a:r>
            <a:endParaRPr kumimoji="1" lang="en-US" altLang="ko-Kore-KR" dirty="0">
              <a:latin typeface="Lucida Sans Typewriter" panose="020B0509030504030204" pitchFamily="49" charset="0"/>
            </a:endParaRPr>
          </a:p>
          <a:p>
            <a:r>
              <a:rPr kumimoji="1" lang="en-US" altLang="ko-KR" dirty="0">
                <a:latin typeface="Lucida Sans Typewriter" panose="020B0509030504030204" pitchFamily="49" charset="0"/>
              </a:rPr>
              <a:t>(</a:t>
            </a:r>
            <a:r>
              <a:rPr kumimoji="1" lang="ko-KR" altLang="en-US" dirty="0">
                <a:latin typeface="Lucida Sans Typewriter" panose="020B0509030504030204" pitchFamily="49" charset="0"/>
              </a:rPr>
              <a:t>그 후 앞의 </a:t>
            </a:r>
            <a:r>
              <a:rPr kumimoji="1" lang="en-US" altLang="ko-KR" dirty="0" err="1">
                <a:latin typeface="Lucida Sans Typewriter" panose="020B0509030504030204" pitchFamily="49" charset="0"/>
              </a:rPr>
              <a:t>accessToken</a:t>
            </a:r>
            <a:r>
              <a:rPr kumimoji="1" lang="en-US" altLang="ko-KR" dirty="0">
                <a:latin typeface="Lucida Sans Typewriter" panose="020B0509030504030204" pitchFamily="49" charset="0"/>
              </a:rPr>
              <a:t> </a:t>
            </a:r>
            <a:r>
              <a:rPr kumimoji="1" lang="ko-KR" altLang="en-US" dirty="0">
                <a:latin typeface="Lucida Sans Typewriter" panose="020B0509030504030204" pitchFamily="49" charset="0"/>
              </a:rPr>
              <a:t>문자열을 붙여 넣고</a:t>
            </a:r>
            <a:r>
              <a:rPr kumimoji="1" lang="en-US" altLang="ko-KR" dirty="0">
                <a:latin typeface="Lucida Sans Typewriter" panose="020B0509030504030204" pitchFamily="49" charset="0"/>
              </a:rPr>
              <a:t>,</a:t>
            </a:r>
            <a:r>
              <a:rPr kumimoji="1" lang="ko-KR" altLang="en-US" dirty="0">
                <a:latin typeface="Lucida Sans Typewriter" panose="020B0509030504030204" pitchFamily="49" charset="0"/>
              </a:rPr>
              <a:t> </a:t>
            </a:r>
            <a:r>
              <a:rPr kumimoji="1" lang="en-US" altLang="ko-KR" dirty="0">
                <a:latin typeface="Lucida Sans Typewriter" panose="020B0509030504030204" pitchFamily="49" charset="0"/>
              </a:rPr>
              <a:t>Login Succeeded</a:t>
            </a:r>
            <a:r>
              <a:rPr kumimoji="1" lang="ko-KR" altLang="en-US" dirty="0">
                <a:latin typeface="Lucida Sans Typewriter" panose="020B0509030504030204" pitchFamily="49" charset="0"/>
              </a:rPr>
              <a:t>가 표시되는지 확인</a:t>
            </a:r>
            <a:r>
              <a:rPr kumimoji="1" lang="en-US" altLang="ko-KR" dirty="0">
                <a:latin typeface="Lucida Sans Typewriter" panose="020B0509030504030204" pitchFamily="49" charset="0"/>
              </a:rPr>
              <a:t>)</a:t>
            </a:r>
          </a:p>
          <a:p>
            <a:pPr marL="0" indent="0">
              <a:buNone/>
            </a:pPr>
            <a:endParaRPr kumimoji="1" lang="en-US" altLang="ko-Kore-KR" dirty="0">
              <a:latin typeface="Lucida Sans Typewriter" panose="020B0509030504030204" pitchFamily="49" charset="0"/>
            </a:endParaRPr>
          </a:p>
          <a:p>
            <a:pPr marL="0" indent="0">
              <a:buNone/>
            </a:pPr>
            <a:r>
              <a:rPr kumimoji="1" lang="ko-Kore-KR" altLang="en-US" dirty="0">
                <a:latin typeface="Lucida Sans Typewriter" panose="020B0509030504030204" pitchFamily="49" charset="0"/>
              </a:rPr>
              <a:t>이미지</a:t>
            </a:r>
            <a:r>
              <a:rPr kumimoji="1" lang="ko-KR" altLang="en-US" dirty="0" err="1">
                <a:latin typeface="Lucida Sans Typewriter" panose="020B0509030504030204" pitchFamily="49" charset="0"/>
              </a:rPr>
              <a:t>를</a:t>
            </a:r>
            <a:r>
              <a:rPr kumimoji="1" lang="ko-KR" altLang="en-US" dirty="0">
                <a:latin typeface="Lucida Sans Typewriter" panose="020B0509030504030204" pitchFamily="49" charset="0"/>
              </a:rPr>
              <a:t> </a:t>
            </a:r>
            <a:r>
              <a:rPr kumimoji="1" lang="en-US" altLang="ko-KR" dirty="0">
                <a:latin typeface="Lucida Sans Typewriter" panose="020B0509030504030204" pitchFamily="49" charset="0"/>
              </a:rPr>
              <a:t>ACR</a:t>
            </a:r>
            <a:r>
              <a:rPr kumimoji="1" lang="ko-KR" altLang="en-US" dirty="0">
                <a:latin typeface="Lucida Sans Typewriter" panose="020B0509030504030204" pitchFamily="49" charset="0"/>
              </a:rPr>
              <a:t>로 보내기 위해 아래 명령어를 실행</a:t>
            </a:r>
            <a:endParaRPr kumimoji="1" lang="en-US" altLang="ko-Kore-KR" dirty="0">
              <a:latin typeface="Lucida Sans Typewriter" panose="020B0509030504030204" pitchFamily="49" charset="0"/>
            </a:endParaRPr>
          </a:p>
          <a:p>
            <a:r>
              <a:rPr kumimoji="1" lang="en-US" altLang="ko-Kore-KR" dirty="0">
                <a:latin typeface="Lucida Sans Typewriter" panose="020B0509030504030204" pitchFamily="49" charset="0"/>
              </a:rPr>
              <a:t>docker tag xsp4-sample:latest </a:t>
            </a:r>
            <a:r>
              <a:rPr kumimoji="1" lang="en-US" altLang="ko-Kore-KR" u="sng" dirty="0" err="1">
                <a:latin typeface="Lucida Sans Typewriter" panose="020B0509030504030204" pitchFamily="49" charset="0"/>
              </a:rPr>
              <a:t>xspsample.azurecr.io</a:t>
            </a:r>
            <a:r>
              <a:rPr kumimoji="1" lang="en-US" altLang="ko-Kore-KR" u="sng" dirty="0">
                <a:latin typeface="Lucida Sans Typewriter" panose="020B0509030504030204" pitchFamily="49" charset="0"/>
              </a:rPr>
              <a:t>/xsp4-sample:latest</a:t>
            </a:r>
          </a:p>
          <a:p>
            <a:r>
              <a:rPr kumimoji="1" lang="en-US" altLang="ko-Kore-KR" dirty="0">
                <a:latin typeface="Lucida Sans Typewriter" panose="020B0509030504030204" pitchFamily="49" charset="0"/>
              </a:rPr>
              <a:t>docker push </a:t>
            </a:r>
            <a:r>
              <a:rPr kumimoji="1" lang="en-US" altLang="ko-Kore-KR" u="sng" dirty="0" err="1">
                <a:latin typeface="Lucida Sans Typewriter" panose="020B0509030504030204" pitchFamily="49" charset="0"/>
              </a:rPr>
              <a:t>xspsample.azurecr.io</a:t>
            </a:r>
            <a:r>
              <a:rPr kumimoji="1" lang="en-US" altLang="ko-Kore-KR" u="sng" dirty="0">
                <a:latin typeface="Lucida Sans Typewriter" panose="020B0509030504030204" pitchFamily="49" charset="0"/>
              </a:rPr>
              <a:t>/xsp4-sample:latest</a:t>
            </a:r>
          </a:p>
        </p:txBody>
      </p:sp>
    </p:spTree>
    <p:extLst>
      <p:ext uri="{BB962C8B-B14F-4D97-AF65-F5344CB8AC3E}">
        <p14:creationId xmlns:p14="http://schemas.microsoft.com/office/powerpoint/2010/main" val="1380586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10F869-B93A-F60E-D3C3-17E3917F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Azure ACR</a:t>
            </a:r>
            <a:r>
              <a:rPr lang="ko-KR" altLang="en-US" dirty="0"/>
              <a:t>에 이미지를 저장하고 불러오기</a:t>
            </a:r>
            <a:r>
              <a:rPr lang="en-US" altLang="ko-KR" dirty="0"/>
              <a:t> (</a:t>
            </a:r>
            <a:r>
              <a:rPr lang="ko-KR" altLang="en-US" dirty="0"/>
              <a:t>계속</a:t>
            </a:r>
            <a:r>
              <a:rPr lang="en-US" altLang="ko-KR" dirty="0"/>
              <a:t>)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95487A1-2B34-9B9A-D7AB-30BD04DA6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ko-Kore-KR" altLang="en-US" dirty="0">
                <a:latin typeface="Lucida Sans Typewriter" panose="020B0509030504030204" pitchFamily="49" charset="0"/>
              </a:rPr>
              <a:t>아래</a:t>
            </a:r>
            <a:r>
              <a:rPr kumimoji="1" lang="ko-KR" altLang="en-US" dirty="0">
                <a:latin typeface="Lucida Sans Typewriter" panose="020B0509030504030204" pitchFamily="49" charset="0"/>
              </a:rPr>
              <a:t> 명령어를 다른 개발자 컴퓨터나 실제 프로덕션 서버에서 실행</a:t>
            </a:r>
            <a:endParaRPr kumimoji="1" lang="en-US" altLang="ko-KR" dirty="0">
              <a:latin typeface="Lucida Sans Typewriter" panose="020B0509030504030204" pitchFamily="49" charset="0"/>
            </a:endParaRPr>
          </a:p>
          <a:p>
            <a:r>
              <a:rPr kumimoji="1" lang="en" altLang="ko-Kore-KR" dirty="0">
                <a:latin typeface="Lucida Sans Typewriter" panose="020B0509030504030204" pitchFamily="49" charset="0"/>
              </a:rPr>
              <a:t>docker login </a:t>
            </a:r>
            <a:r>
              <a:rPr kumimoji="1" lang="en" altLang="ko-Kore-KR" dirty="0" err="1">
                <a:latin typeface="Lucida Sans Typewriter" panose="020B0509030504030204" pitchFamily="49" charset="0"/>
              </a:rPr>
              <a:t>xspsample.azurecr.io</a:t>
            </a:r>
            <a:r>
              <a:rPr kumimoji="1" lang="en" altLang="ko-Kore-KR" dirty="0">
                <a:latin typeface="Lucida Sans Typewriter" panose="020B0509030504030204" pitchFamily="49" charset="0"/>
              </a:rPr>
              <a:t> -u 00000000-0000-0000-0000-000000000000</a:t>
            </a:r>
            <a:endParaRPr kumimoji="1" lang="en-US" altLang="ko-Kore-KR" dirty="0">
              <a:latin typeface="Lucida Sans Typewriter" panose="020B0509030504030204" pitchFamily="49" charset="0"/>
            </a:endParaRPr>
          </a:p>
          <a:p>
            <a:r>
              <a:rPr kumimoji="1" lang="en-US" altLang="ko-KR" dirty="0">
                <a:latin typeface="Lucida Sans Typewriter" panose="020B0509030504030204" pitchFamily="49" charset="0"/>
              </a:rPr>
              <a:t>(</a:t>
            </a:r>
            <a:r>
              <a:rPr kumimoji="1" lang="ko-KR" altLang="en-US" dirty="0">
                <a:latin typeface="Lucida Sans Typewriter" panose="020B0509030504030204" pitchFamily="49" charset="0"/>
              </a:rPr>
              <a:t>그 후 앞의 </a:t>
            </a:r>
            <a:r>
              <a:rPr kumimoji="1" lang="en-US" altLang="ko-KR" dirty="0" err="1">
                <a:latin typeface="Lucida Sans Typewriter" panose="020B0509030504030204" pitchFamily="49" charset="0"/>
              </a:rPr>
              <a:t>accessToken</a:t>
            </a:r>
            <a:r>
              <a:rPr kumimoji="1" lang="en-US" altLang="ko-KR" dirty="0">
                <a:latin typeface="Lucida Sans Typewriter" panose="020B0509030504030204" pitchFamily="49" charset="0"/>
              </a:rPr>
              <a:t> </a:t>
            </a:r>
            <a:r>
              <a:rPr kumimoji="1" lang="ko-KR" altLang="en-US" dirty="0">
                <a:latin typeface="Lucida Sans Typewriter" panose="020B0509030504030204" pitchFamily="49" charset="0"/>
              </a:rPr>
              <a:t>문자열을 </a:t>
            </a:r>
            <a:r>
              <a:rPr kumimoji="1" lang="ko-KR" altLang="en-US" dirty="0" err="1">
                <a:latin typeface="Lucida Sans Typewriter" panose="020B0509030504030204" pitchFamily="49" charset="0"/>
              </a:rPr>
              <a:t>붙여넣고</a:t>
            </a:r>
            <a:r>
              <a:rPr kumimoji="1" lang="en-US" altLang="ko-KR" dirty="0">
                <a:latin typeface="Lucida Sans Typewriter" panose="020B0509030504030204" pitchFamily="49" charset="0"/>
              </a:rPr>
              <a:t>,</a:t>
            </a:r>
            <a:r>
              <a:rPr kumimoji="1" lang="ko-KR" altLang="en-US" dirty="0">
                <a:latin typeface="Lucida Sans Typewriter" panose="020B0509030504030204" pitchFamily="49" charset="0"/>
              </a:rPr>
              <a:t> </a:t>
            </a:r>
            <a:r>
              <a:rPr kumimoji="1" lang="en-US" altLang="ko-KR" dirty="0">
                <a:latin typeface="Lucida Sans Typewriter" panose="020B0509030504030204" pitchFamily="49" charset="0"/>
              </a:rPr>
              <a:t>Login Succeeded</a:t>
            </a:r>
            <a:r>
              <a:rPr kumimoji="1" lang="ko-KR" altLang="en-US" dirty="0">
                <a:latin typeface="Lucida Sans Typewriter" panose="020B0509030504030204" pitchFamily="49" charset="0"/>
              </a:rPr>
              <a:t>가 표시되는지 확인</a:t>
            </a:r>
            <a:r>
              <a:rPr kumimoji="1" lang="en-US" altLang="ko-KR" dirty="0">
                <a:latin typeface="Lucida Sans Typewriter" panose="020B0509030504030204" pitchFamily="49" charset="0"/>
              </a:rPr>
              <a:t>)</a:t>
            </a:r>
          </a:p>
          <a:p>
            <a:pPr marL="0" indent="0">
              <a:buNone/>
            </a:pPr>
            <a:endParaRPr kumimoji="1" lang="en-US" altLang="ko-Kore-KR" dirty="0">
              <a:latin typeface="Lucida Sans Typewriter" panose="020B0509030504030204" pitchFamily="49" charset="0"/>
            </a:endParaRPr>
          </a:p>
          <a:p>
            <a:pPr marL="0" indent="0">
              <a:buNone/>
            </a:pPr>
            <a:r>
              <a:rPr kumimoji="1" lang="ko-Kore-KR" altLang="en-US" dirty="0">
                <a:latin typeface="Lucida Sans Typewriter" panose="020B0509030504030204" pitchFamily="49" charset="0"/>
              </a:rPr>
              <a:t>이미지</a:t>
            </a:r>
            <a:r>
              <a:rPr kumimoji="1" lang="ko-KR" altLang="en-US" dirty="0" err="1">
                <a:latin typeface="Lucida Sans Typewriter" panose="020B0509030504030204" pitchFamily="49" charset="0"/>
              </a:rPr>
              <a:t>를</a:t>
            </a:r>
            <a:r>
              <a:rPr kumimoji="1" lang="ko-KR" altLang="en-US" dirty="0">
                <a:latin typeface="Lucida Sans Typewriter" panose="020B0509030504030204" pitchFamily="49" charset="0"/>
              </a:rPr>
              <a:t> </a:t>
            </a:r>
            <a:r>
              <a:rPr kumimoji="1" lang="en-US" altLang="ko-KR" dirty="0">
                <a:latin typeface="Lucida Sans Typewriter" panose="020B0509030504030204" pitchFamily="49" charset="0"/>
              </a:rPr>
              <a:t>ACR</a:t>
            </a:r>
            <a:r>
              <a:rPr kumimoji="1" lang="ko-KR" altLang="en-US" dirty="0">
                <a:latin typeface="Lucida Sans Typewriter" panose="020B0509030504030204" pitchFamily="49" charset="0"/>
              </a:rPr>
              <a:t>에서 가져오기 위해 아래 명령어 실행</a:t>
            </a:r>
            <a:endParaRPr kumimoji="1" lang="en-US" altLang="ko-KR" dirty="0">
              <a:latin typeface="Lucida Sans Typewriter" panose="020B0509030504030204" pitchFamily="49" charset="0"/>
            </a:endParaRPr>
          </a:p>
          <a:p>
            <a:r>
              <a:rPr kumimoji="1" lang="en-US" altLang="ko-Kore-KR" dirty="0">
                <a:latin typeface="Lucida Sans Typewriter" panose="020B0509030504030204" pitchFamily="49" charset="0"/>
              </a:rPr>
              <a:t>docker pull xspsample.azurecr.io/xsp4-sample:latest</a:t>
            </a:r>
          </a:p>
          <a:p>
            <a:pPr marL="0" indent="0">
              <a:buNone/>
            </a:pPr>
            <a:endParaRPr kumimoji="1" lang="en-US" altLang="ko-Kore-KR" dirty="0">
              <a:latin typeface="Lucida Sans Typewriter" panose="020B0509030504030204" pitchFamily="49" charset="0"/>
            </a:endParaRPr>
          </a:p>
          <a:p>
            <a:pPr marL="0" indent="0">
              <a:buNone/>
            </a:pPr>
            <a:r>
              <a:rPr lang="ko-KR" altLang="en-US" dirty="0">
                <a:latin typeface="Lucida Sans Typewriter" panose="020B0509030504030204" pitchFamily="49" charset="0"/>
              </a:rPr>
              <a:t>컨테이너 실행해보기</a:t>
            </a:r>
            <a:endParaRPr lang="en-US" altLang="ko-KR" dirty="0">
              <a:latin typeface="Lucida Sans Typewriter" panose="020B0509030504030204" pitchFamily="49" charset="0"/>
            </a:endParaRPr>
          </a:p>
          <a:p>
            <a:r>
              <a:rPr lang="en-US" altLang="ko-KR" dirty="0">
                <a:latin typeface="Lucida Sans Typewriter" panose="020B0509030504030204" pitchFamily="49" charset="0"/>
              </a:rPr>
              <a:t>docker run -d -p 8080:9000 --name xsp4-sample --isolation=process --rm </a:t>
            </a:r>
            <a:r>
              <a:rPr lang="ko-KR" altLang="en-US" dirty="0">
                <a:latin typeface="Lucida Sans Typewriter" panose="020B0509030504030204" pitchFamily="49" charset="0"/>
              </a:rPr>
              <a:t>  </a:t>
            </a:r>
            <a:r>
              <a:rPr lang="en-US" altLang="ko-KR" dirty="0" err="1">
                <a:latin typeface="Lucida Sans Typewriter" panose="020B0509030504030204" pitchFamily="49" charset="0"/>
              </a:rPr>
              <a:t>xspsample.azurecr.io</a:t>
            </a:r>
            <a:r>
              <a:rPr lang="en-US" altLang="ko-KR" dirty="0">
                <a:latin typeface="Lucida Sans Typewriter" panose="020B0509030504030204" pitchFamily="49" charset="0"/>
              </a:rPr>
              <a:t>/xsp4-sample:latest</a:t>
            </a:r>
          </a:p>
          <a:p>
            <a:r>
              <a:rPr kumimoji="1" lang="en" altLang="ko-Kore-KR" dirty="0">
                <a:latin typeface="Lucida Sans Typewriter" panose="020B0509030504030204" pitchFamily="49" charset="0"/>
              </a:rPr>
              <a:t>docker exec -</a:t>
            </a:r>
            <a:r>
              <a:rPr kumimoji="1" lang="en" altLang="ko-Kore-KR" dirty="0" err="1">
                <a:latin typeface="Lucida Sans Typewriter" panose="020B0509030504030204" pitchFamily="49" charset="0"/>
              </a:rPr>
              <a:t>i</a:t>
            </a:r>
            <a:r>
              <a:rPr kumimoji="1" lang="en" altLang="ko-Kore-KR" dirty="0">
                <a:latin typeface="Lucida Sans Typewriter" panose="020B0509030504030204" pitchFamily="49" charset="0"/>
              </a:rPr>
              <a:t> xsp4-sample ipconfig</a:t>
            </a:r>
          </a:p>
          <a:p>
            <a:pPr marL="0" indent="0">
              <a:buNone/>
            </a:pPr>
            <a:endParaRPr kumimoji="1" lang="en-US" altLang="ko-Kore-KR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534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BB43B4-49F2-0B82-04B2-E00E8199B8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/>
              <a:t>더 고민해볼 부분</a:t>
            </a:r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D1638039-DA2C-A2C5-5D82-46D9178A76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/>
              <a:t>윈도우 서버</a:t>
            </a:r>
            <a:r>
              <a:rPr lang="en-US" altLang="ko-KR" dirty="0"/>
              <a:t>/</a:t>
            </a:r>
            <a:r>
              <a:rPr lang="ko-KR" altLang="en-US" dirty="0" err="1"/>
              <a:t>백엔드를</a:t>
            </a:r>
            <a:r>
              <a:rPr lang="ko-KR" altLang="en-US" dirty="0"/>
              <a:t> 모던 아키텍처로 바꾸고 </a:t>
            </a:r>
            <a:r>
              <a:rPr lang="ko-KR" altLang="en-US" dirty="0" err="1"/>
              <a:t>싶으신가요</a:t>
            </a:r>
            <a:r>
              <a:rPr lang="en-US" altLang="ko-KR" dirty="0"/>
              <a:t>?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9590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BCD323-BEBD-5188-C824-7A3EF3A4D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더 나은 시스템 만들기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85CF371-65C6-CF02-3524-C2019CB74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dirty="0"/>
              <a:t>윈도우 컨테이너는 </a:t>
            </a:r>
            <a:r>
              <a:rPr lang="en-US" altLang="ko-KR" dirty="0"/>
              <a:t>GitHub</a:t>
            </a:r>
            <a:r>
              <a:rPr lang="ko-KR" altLang="en-US" dirty="0"/>
              <a:t>에서도 쓸 수 있어요</a:t>
            </a:r>
            <a:endParaRPr lang="en-US" altLang="ko-KR" dirty="0"/>
          </a:p>
          <a:p>
            <a:r>
              <a:rPr lang="en-US" altLang="ko-KR" dirty="0"/>
              <a:t>GitHub</a:t>
            </a:r>
            <a:r>
              <a:rPr lang="ko-KR" altLang="en-US" dirty="0"/>
              <a:t>의 빌드 자동화 서비스인 </a:t>
            </a:r>
            <a:r>
              <a:rPr lang="en-US" altLang="ko-KR" dirty="0"/>
              <a:t>GitHub Action</a:t>
            </a:r>
            <a:r>
              <a:rPr lang="ko-KR" altLang="en-US" dirty="0" err="1"/>
              <a:t>으로</a:t>
            </a:r>
            <a:r>
              <a:rPr lang="ko-KR" altLang="en-US" dirty="0"/>
              <a:t> 빌드 자동화 구현 가능</a:t>
            </a:r>
            <a:endParaRPr lang="en-US" altLang="ko-KR" dirty="0"/>
          </a:p>
          <a:p>
            <a:r>
              <a:rPr lang="en-US" altLang="ko-KR" dirty="0"/>
              <a:t>GitHub Action</a:t>
            </a:r>
            <a:r>
              <a:rPr lang="ko-KR" altLang="en-US" dirty="0"/>
              <a:t>은 윈도우 서버 </a:t>
            </a:r>
            <a:r>
              <a:rPr lang="en-US" altLang="ko-KR" dirty="0"/>
              <a:t>2019</a:t>
            </a:r>
            <a:r>
              <a:rPr lang="ko-KR" altLang="en-US" dirty="0"/>
              <a:t>와 윈도우 서버 </a:t>
            </a:r>
            <a:r>
              <a:rPr lang="en-US" altLang="ko-KR" dirty="0"/>
              <a:t>2022</a:t>
            </a:r>
            <a:r>
              <a:rPr lang="ko-KR" altLang="en-US" dirty="0"/>
              <a:t>도 </a:t>
            </a:r>
            <a:r>
              <a:rPr lang="en-US" altLang="ko-KR" dirty="0"/>
              <a:t>OS</a:t>
            </a:r>
            <a:r>
              <a:rPr lang="ko-KR" altLang="en-US" dirty="0"/>
              <a:t>로 지원</a:t>
            </a:r>
            <a:endParaRPr lang="en-US" altLang="ko-KR" dirty="0"/>
          </a:p>
          <a:p>
            <a:r>
              <a:rPr lang="ko-KR" altLang="en-US" dirty="0"/>
              <a:t>뿐만 아니라 윈도우 버전 </a:t>
            </a:r>
            <a:r>
              <a:rPr lang="ko-KR" altLang="en-US" dirty="0" err="1"/>
              <a:t>도커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Visual Studio 2019/2022</a:t>
            </a:r>
            <a:r>
              <a:rPr lang="ko-KR" altLang="en-US" dirty="0"/>
              <a:t>도 지원</a:t>
            </a:r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여러분의 제품 빌드 과정을 </a:t>
            </a:r>
            <a:r>
              <a:rPr lang="en-US" altLang="ko-KR" dirty="0"/>
              <a:t>PowerShell</a:t>
            </a:r>
            <a:r>
              <a:rPr lang="ko-KR" altLang="en-US" dirty="0"/>
              <a:t> 스크립트를 이용하여 자동화할 수 있다면</a:t>
            </a:r>
            <a:r>
              <a:rPr lang="en-US" altLang="ko-KR" dirty="0"/>
              <a:t>,</a:t>
            </a:r>
            <a:r>
              <a:rPr lang="ko-KR" altLang="en-US" dirty="0"/>
              <a:t> 최종 산출물을 </a:t>
            </a:r>
            <a:r>
              <a:rPr lang="ko-KR" altLang="en-US" dirty="0" err="1"/>
              <a:t>도커로</a:t>
            </a:r>
            <a:r>
              <a:rPr lang="ko-KR" altLang="en-US" dirty="0"/>
              <a:t> 만들어보세요</a:t>
            </a:r>
            <a:r>
              <a:rPr lang="en-US" altLang="ko-KR" dirty="0"/>
              <a:t>.</a:t>
            </a:r>
          </a:p>
          <a:p>
            <a:pPr marL="0" indent="0">
              <a:buNone/>
            </a:pPr>
            <a:r>
              <a:rPr lang="en-US" altLang="ko-KR" dirty="0"/>
              <a:t>https://docs.github.com/en/actions/using-github-hosted-runners/about-github-hosted-runners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D0B3DE1-90DE-B92A-1FB6-3B8F7EAC8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166" y="1690688"/>
            <a:ext cx="5291716" cy="3989676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C3C2C75-8DF0-BAB8-7A0A-EA2E46968306}"/>
              </a:ext>
            </a:extLst>
          </p:cNvPr>
          <p:cNvSpPr/>
          <p:nvPr/>
        </p:nvSpPr>
        <p:spPr>
          <a:xfrm>
            <a:off x="6576291" y="2059709"/>
            <a:ext cx="1782618" cy="785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94CC501-5CC7-BA74-704C-A2236ECA5BC1}"/>
              </a:ext>
            </a:extLst>
          </p:cNvPr>
          <p:cNvSpPr/>
          <p:nvPr/>
        </p:nvSpPr>
        <p:spPr>
          <a:xfrm>
            <a:off x="6576291" y="4267200"/>
            <a:ext cx="1782618" cy="785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설명선 2[L] 10">
            <a:extLst>
              <a:ext uri="{FF2B5EF4-FFF2-40B4-BE49-F238E27FC236}">
                <a16:creationId xmlns:a16="http://schemas.microsoft.com/office/drawing/2014/main" id="{9CE051C0-ED23-6D25-CD9A-8330EF958CA4}"/>
              </a:ext>
            </a:extLst>
          </p:cNvPr>
          <p:cNvSpPr/>
          <p:nvPr/>
        </p:nvSpPr>
        <p:spPr>
          <a:xfrm>
            <a:off x="8571183" y="893563"/>
            <a:ext cx="2904565" cy="981635"/>
          </a:xfrm>
          <a:prstGeom prst="borderCallout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ko-KR" altLang="en-US" sz="1400" dirty="0"/>
              <a:t>윈도우 서버 </a:t>
            </a:r>
            <a:r>
              <a:rPr kumimoji="1" lang="en-US" altLang="ko-KR" sz="1400" dirty="0"/>
              <a:t>2022, 2019</a:t>
            </a:r>
            <a:r>
              <a:rPr kumimoji="1" lang="ko-KR" altLang="en-US" sz="1400" dirty="0"/>
              <a:t>를 모두 지원합니다</a:t>
            </a:r>
            <a:r>
              <a:rPr kumimoji="1" lang="en-US" altLang="ko-KR" sz="1400" dirty="0"/>
              <a:t>. </a:t>
            </a:r>
            <a:r>
              <a:rPr kumimoji="1" lang="ko-KR" altLang="en-US" sz="1400" dirty="0"/>
              <a:t>그리고 이 안에 </a:t>
            </a:r>
            <a:r>
              <a:rPr kumimoji="1" lang="en-US" altLang="ko-KR" sz="1400" dirty="0"/>
              <a:t>Visual Studio 2022</a:t>
            </a:r>
            <a:r>
              <a:rPr kumimoji="1" lang="ko-KR" altLang="en-US" sz="1400" dirty="0"/>
              <a:t>가 들어있어요</a:t>
            </a:r>
            <a:r>
              <a:rPr kumimoji="1" lang="en-US" altLang="ko-KR" sz="1400" dirty="0"/>
              <a:t>!</a:t>
            </a:r>
            <a:endParaRPr kumimoji="1" lang="ko-Kore-KR" altLang="en-US" sz="1400" dirty="0"/>
          </a:p>
        </p:txBody>
      </p:sp>
      <p:sp>
        <p:nvSpPr>
          <p:cNvPr id="9" name="설명선 2[L] 10">
            <a:extLst>
              <a:ext uri="{FF2B5EF4-FFF2-40B4-BE49-F238E27FC236}">
                <a16:creationId xmlns:a16="http://schemas.microsoft.com/office/drawing/2014/main" id="{D2DB235B-9DAF-EA7A-E59B-8FC71E0FF103}"/>
              </a:ext>
            </a:extLst>
          </p:cNvPr>
          <p:cNvSpPr/>
          <p:nvPr/>
        </p:nvSpPr>
        <p:spPr>
          <a:xfrm>
            <a:off x="8571183" y="3090042"/>
            <a:ext cx="2904565" cy="981635"/>
          </a:xfrm>
          <a:prstGeom prst="borderCallout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en-US" sz="1400" dirty="0"/>
              <a:t>macOS 11, 12</a:t>
            </a:r>
            <a:r>
              <a:rPr kumimoji="1" lang="ko-KR" altLang="en-US" sz="1400" dirty="0"/>
              <a:t>도 지원합니다</a:t>
            </a:r>
            <a:r>
              <a:rPr kumimoji="1" lang="en-US" altLang="ko-KR" sz="1400" dirty="0"/>
              <a:t>. </a:t>
            </a:r>
            <a:r>
              <a:rPr kumimoji="1" lang="ko-KR" altLang="en-US" sz="1400" dirty="0"/>
              <a:t>그리고 이 안에 </a:t>
            </a:r>
            <a:r>
              <a:rPr kumimoji="1" lang="en-US" altLang="ko-KR" sz="1400" dirty="0" err="1"/>
              <a:t>Xcode</a:t>
            </a:r>
            <a:r>
              <a:rPr kumimoji="1" lang="en-US" altLang="ko-KR" sz="1400" dirty="0"/>
              <a:t> CLI,</a:t>
            </a:r>
            <a:r>
              <a:rPr kumimoji="1" lang="ko-KR" altLang="en-US" sz="1400" dirty="0"/>
              <a:t> </a:t>
            </a:r>
            <a:r>
              <a:rPr kumimoji="1" lang="en-US" altLang="ko-KR" sz="1400" dirty="0"/>
              <a:t>Swift,</a:t>
            </a:r>
            <a:r>
              <a:rPr kumimoji="1" lang="ko-KR" altLang="en-US" sz="1400" dirty="0"/>
              <a:t> </a:t>
            </a:r>
            <a:r>
              <a:rPr kumimoji="1" lang="en-US" altLang="ko-KR" sz="1400" dirty="0" err="1"/>
              <a:t>ObjectiveC</a:t>
            </a:r>
            <a:r>
              <a:rPr kumimoji="1" lang="en-US" altLang="ko-KR" sz="1400" dirty="0"/>
              <a:t> </a:t>
            </a:r>
            <a:r>
              <a:rPr kumimoji="1" lang="ko-KR" altLang="en-US" sz="1400" dirty="0"/>
              <a:t>컴파일러도 있어요</a:t>
            </a:r>
            <a:r>
              <a:rPr kumimoji="1" lang="en-US" altLang="ko-KR" sz="1400" dirty="0"/>
              <a:t>!</a:t>
            </a:r>
            <a:endParaRPr kumimoji="1" lang="ko-Kore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33676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ECC88F7-B407-656B-A62F-1E1EDF901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Azure Web Apps</a:t>
            </a:r>
            <a:r>
              <a:rPr lang="ko-KR" altLang="en-US" dirty="0"/>
              <a:t>와 컨테이너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CA3A573-BC48-EB42-B748-36B25103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43627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ko-KR" altLang="en-US" dirty="0"/>
              <a:t>만약 컨테이너로 옮기려는 웹 애플리케이션이 간단한 웹 사이트라면</a:t>
            </a:r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Azure Web Apps</a:t>
            </a:r>
            <a:r>
              <a:rPr lang="ko-KR" altLang="en-US" dirty="0"/>
              <a:t>의 윈도우 컨테이너 지원 기능을 이용하면 더 좋습니다</a:t>
            </a:r>
            <a:r>
              <a:rPr lang="en-US" altLang="ko-KR" dirty="0"/>
              <a:t>.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이 때 </a:t>
            </a:r>
            <a:r>
              <a:rPr lang="en-US" altLang="ko-KR" dirty="0"/>
              <a:t>DB</a:t>
            </a:r>
            <a:r>
              <a:rPr lang="ko-KR" altLang="en-US" dirty="0"/>
              <a:t>는 </a:t>
            </a:r>
            <a:r>
              <a:rPr lang="en-US" altLang="ko-KR" dirty="0"/>
              <a:t>Azure SQL</a:t>
            </a:r>
            <a:r>
              <a:rPr lang="ko-KR" altLang="en-US" dirty="0"/>
              <a:t> </a:t>
            </a:r>
            <a:r>
              <a:rPr lang="en-US" altLang="ko-KR" dirty="0"/>
              <a:t>Database </a:t>
            </a:r>
            <a:r>
              <a:rPr lang="ko-KR" altLang="en-US" dirty="0"/>
              <a:t>또는 </a:t>
            </a:r>
            <a:r>
              <a:rPr lang="en-US" altLang="ko-KR" dirty="0"/>
              <a:t>SQL Server</a:t>
            </a:r>
            <a:r>
              <a:rPr lang="ko-KR" altLang="en-US" dirty="0"/>
              <a:t>를 설치한 </a:t>
            </a:r>
            <a:r>
              <a:rPr lang="en-US" altLang="ko-KR" dirty="0"/>
              <a:t>VM</a:t>
            </a:r>
            <a:r>
              <a:rPr lang="ko-KR" altLang="en-US" dirty="0"/>
              <a:t>을 이용하거나</a:t>
            </a:r>
            <a:r>
              <a:rPr lang="en-US" altLang="ko-KR" dirty="0"/>
              <a:t>,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Azure</a:t>
            </a:r>
            <a:r>
              <a:rPr lang="ko-KR" altLang="en-US" dirty="0"/>
              <a:t>와 </a:t>
            </a:r>
            <a:r>
              <a:rPr lang="en-US" altLang="ko-KR" dirty="0"/>
              <a:t>Site-to-Site Encrypted VPN</a:t>
            </a:r>
            <a:r>
              <a:rPr lang="ko-KR" altLang="en-US" dirty="0"/>
              <a:t>을 맺어 회사 인프라</a:t>
            </a:r>
            <a:r>
              <a:rPr lang="en-US" altLang="ko-KR" dirty="0"/>
              <a:t>/</a:t>
            </a:r>
            <a:r>
              <a:rPr lang="ko-KR" altLang="en-US" dirty="0"/>
              <a:t>전산센터 내 </a:t>
            </a:r>
            <a:r>
              <a:rPr lang="en-US" altLang="ko-KR" dirty="0"/>
              <a:t>DB</a:t>
            </a:r>
            <a:r>
              <a:rPr lang="ko-KR" altLang="en-US" dirty="0"/>
              <a:t>와 연결할 수도 있어요</a:t>
            </a:r>
            <a:r>
              <a:rPr lang="en-US" altLang="ko-KR" dirty="0"/>
              <a:t>.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https://learn.microsoft.com/en-us/azure/architecture/solution-ideas/articles/net-app-modernization</a:t>
            </a:r>
          </a:p>
        </p:txBody>
      </p:sp>
      <p:pic>
        <p:nvPicPr>
          <p:cNvPr id="1026" name="Picture 2" descr="Once app is migrated to Azure, W C F / R E S T services app point to it. Assess database, migrate it, provision two web apps, then deploy the apps.">
            <a:extLst>
              <a:ext uri="{FF2B5EF4-FFF2-40B4-BE49-F238E27FC236}">
                <a16:creationId xmlns:a16="http://schemas.microsoft.com/office/drawing/2014/main" id="{4B10ECDA-7B10-9B05-E60B-B2C4B2899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43123"/>
            <a:ext cx="5988060" cy="332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763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C7BF5B-1751-5F88-CE25-698753EEB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ore-KR" sz="3600" dirty="0"/>
              <a:t>XSP for Windows Container </a:t>
            </a:r>
            <a:r>
              <a:rPr kumimoji="1" lang="ko-KR" altLang="en-US" sz="3600" dirty="0"/>
              <a:t>오픈 소스 프로젝트</a:t>
            </a:r>
            <a:endParaRPr kumimoji="1" lang="ko-Kore-KR" altLang="en-US" sz="36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B5D5DE3-C6EF-018B-6F9C-7291E697F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ko-Kore-KR" altLang="en-US" sz="2800" dirty="0"/>
              <a:t>이</a:t>
            </a:r>
            <a:r>
              <a:rPr kumimoji="1" lang="ko-KR" altLang="en-US" sz="2800" dirty="0"/>
              <a:t> 오픈 소스 프로젝트에 기여하는 것에 관심이 있으시다면</a:t>
            </a:r>
            <a:r>
              <a:rPr kumimoji="1" lang="en-US" altLang="ko-KR" sz="2800" dirty="0"/>
              <a:t>,</a:t>
            </a:r>
            <a:r>
              <a:rPr kumimoji="1" lang="ko-KR" altLang="en-US" sz="2800" dirty="0"/>
              <a:t> 오늘 한 번 </a:t>
            </a:r>
            <a:r>
              <a:rPr kumimoji="1" lang="ko-KR" altLang="en-US" sz="2800" dirty="0" err="1"/>
              <a:t>리포지터리를</a:t>
            </a:r>
            <a:r>
              <a:rPr kumimoji="1" lang="ko-KR" altLang="en-US" sz="2800" dirty="0"/>
              <a:t> 둘러 보세요</a:t>
            </a:r>
            <a:r>
              <a:rPr kumimoji="1" lang="en-US" altLang="ko-KR" sz="2800" dirty="0"/>
              <a:t>!</a:t>
            </a:r>
          </a:p>
          <a:p>
            <a:pPr marL="0" indent="0">
              <a:buNone/>
            </a:pPr>
            <a:endParaRPr kumimoji="1" lang="en-US" altLang="ko-Kore-KR" sz="2800" dirty="0"/>
          </a:p>
          <a:p>
            <a:pPr marL="0" indent="0">
              <a:buNone/>
            </a:pPr>
            <a:r>
              <a:rPr kumimoji="1" lang="en-US" altLang="ko-Kore-KR" sz="2800" dirty="0"/>
              <a:t>https://</a:t>
            </a:r>
            <a:r>
              <a:rPr kumimoji="1" lang="en-US" altLang="ko-Kore-KR" sz="2800" dirty="0" err="1"/>
              <a:t>github.com</a:t>
            </a:r>
            <a:r>
              <a:rPr kumimoji="1" lang="en-US" altLang="ko-Kore-KR" sz="2800" dirty="0"/>
              <a:t>/</a:t>
            </a:r>
            <a:r>
              <a:rPr kumimoji="1" lang="en-US" altLang="ko-Kore-KR" sz="2800" dirty="0" err="1"/>
              <a:t>dotnetdev-kr</a:t>
            </a:r>
            <a:r>
              <a:rPr kumimoji="1" lang="en-US" altLang="ko-Kore-KR" sz="2800" dirty="0"/>
              <a:t>/</a:t>
            </a:r>
            <a:r>
              <a:rPr kumimoji="1" lang="en-US" altLang="ko-Kore-KR" sz="2800" dirty="0" err="1"/>
              <a:t>xsp</a:t>
            </a:r>
            <a:r>
              <a:rPr kumimoji="1" lang="en-US" altLang="ko-Kore-KR" sz="2800" dirty="0"/>
              <a:t>-windows </a:t>
            </a:r>
            <a:endParaRPr kumimoji="1" lang="ko-Kore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68751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10FC00-62F8-590B-7E3D-11D474252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ore-KR" altLang="en-US" dirty="0"/>
              <a:t>더</a:t>
            </a:r>
            <a:r>
              <a:rPr kumimoji="1" lang="ko-KR" altLang="en-US" dirty="0"/>
              <a:t> 많은 자료가 </a:t>
            </a:r>
            <a:r>
              <a:rPr kumimoji="1" lang="ko-KR" altLang="en-US" dirty="0" err="1"/>
              <a:t>필요하신가요</a:t>
            </a:r>
            <a:r>
              <a:rPr kumimoji="1" lang="en-US" altLang="ko-KR" dirty="0"/>
              <a:t>?</a:t>
            </a:r>
            <a:endParaRPr kumimoji="1" lang="ko-Kore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870039C-32F2-B59D-8046-799CD0F263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 err="1"/>
              <a:t>도커에서</a:t>
            </a:r>
            <a:r>
              <a:rPr lang="ko-KR" altLang="en-US" dirty="0"/>
              <a:t> 윈도우 컨테이너 사용하기 </a:t>
            </a:r>
            <a:r>
              <a:rPr lang="en-US" altLang="ko-KR" dirty="0"/>
              <a:t>2/</a:t>
            </a:r>
            <a:r>
              <a:rPr lang="en" altLang="ko-Kore-KR" dirty="0"/>
              <a:t>e</a:t>
            </a:r>
          </a:p>
          <a:p>
            <a:pPr marL="0" indent="0">
              <a:buNone/>
            </a:pPr>
            <a:r>
              <a:rPr lang="ko-Kore-KR" altLang="en-US" dirty="0"/>
              <a:t>에이콘출판사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2021</a:t>
            </a:r>
            <a:r>
              <a:rPr lang="ko-KR" altLang="en-US" dirty="0"/>
              <a:t>년 </a:t>
            </a:r>
            <a:r>
              <a:rPr lang="en-US" altLang="ko-KR" dirty="0"/>
              <a:t>10</a:t>
            </a:r>
            <a:r>
              <a:rPr lang="ko-KR" altLang="en-US" dirty="0"/>
              <a:t>월 출판</a:t>
            </a:r>
            <a:endParaRPr lang="en-US" altLang="ko-KR" dirty="0"/>
          </a:p>
          <a:p>
            <a:pPr marL="0" indent="0">
              <a:buNone/>
            </a:pPr>
            <a:endParaRPr lang="en-US" altLang="ko-Kore-KR" dirty="0"/>
          </a:p>
          <a:p>
            <a:pPr marL="0" indent="0">
              <a:buNone/>
            </a:pPr>
            <a:r>
              <a:rPr lang="ko-KR" altLang="en-US" dirty="0"/>
              <a:t>한글로 된 윈도우 컨테이너 개발 가이드 참고 자료가 필요하신 분들께 도움이 되는 책입니다</a:t>
            </a:r>
            <a:r>
              <a:rPr lang="en-US" altLang="ko-KR" dirty="0"/>
              <a:t>.</a:t>
            </a:r>
            <a:endParaRPr lang="en-US" altLang="ko-Kore-K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61EF2A-3A34-00F7-6724-787328920B7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319" y="1782668"/>
            <a:ext cx="3605584" cy="450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960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939C11F0-AB55-77A5-60BD-F63FBE0510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ore-KR" altLang="en-US" dirty="0"/>
              <a:t>고맙습니다</a:t>
            </a:r>
            <a:r>
              <a:rPr lang="en-US" altLang="ko-Kore-KR" dirty="0"/>
              <a:t>!</a:t>
            </a:r>
            <a:endParaRPr lang="ko-Kore-KR" altLang="en-US" dirty="0"/>
          </a:p>
        </p:txBody>
      </p:sp>
      <p:sp>
        <p:nvSpPr>
          <p:cNvPr id="6" name="부제목 5">
            <a:extLst>
              <a:ext uri="{FF2B5EF4-FFF2-40B4-BE49-F238E27FC236}">
                <a16:creationId xmlns:a16="http://schemas.microsoft.com/office/drawing/2014/main" id="{28AED5E5-0EEA-95F8-EE64-A7811EDA1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1593416"/>
          </a:xfrm>
        </p:spPr>
        <p:txBody>
          <a:bodyPr>
            <a:normAutofit/>
          </a:bodyPr>
          <a:lstStyle/>
          <a:p>
            <a:r>
              <a:rPr lang="en-US" altLang="ko-Kore-KR" dirty="0"/>
              <a:t>rkttu@rkttu.com </a:t>
            </a:r>
          </a:p>
          <a:p>
            <a:r>
              <a:rPr lang="en-US" altLang="en-US" dirty="0"/>
              <a:t>https://forum.dotnetdev.kr/</a:t>
            </a:r>
            <a:endParaRPr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847111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0B0C46-A65A-5961-4F45-21C072F98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/>
              <a:t>컨테이너가 그렇게 좋다고 하던데</a:t>
            </a:r>
            <a:r>
              <a:rPr kumimoji="1" lang="en-US" altLang="ko-KR" dirty="0"/>
              <a:t>,</a:t>
            </a:r>
            <a:r>
              <a:rPr kumimoji="1" lang="ko-KR" altLang="en-US" dirty="0"/>
              <a:t> 왜</a:t>
            </a:r>
            <a:r>
              <a:rPr kumimoji="1" lang="en-US" altLang="ko-KR" dirty="0"/>
              <a:t>?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BEBA8EF-9DC3-E13B-E17F-43FC41942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11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ko-KR" altLang="en-US" dirty="0"/>
              <a:t>특정한 파일을 누락하거나 잘못 수정하여 배포 작업을 망치는 일이 자주 생깁니다</a:t>
            </a:r>
            <a:r>
              <a:rPr kumimoji="1" lang="en-US" altLang="ko-KR" dirty="0"/>
              <a:t>.</a:t>
            </a:r>
          </a:p>
          <a:p>
            <a:pPr>
              <a:buFont typeface="Wingdings" pitchFamily="2" charset="2"/>
              <a:buChar char="è"/>
            </a:pPr>
            <a:r>
              <a:rPr kumimoji="1" lang="ko-KR" altLang="en-US" dirty="0">
                <a:sym typeface="Wingdings" pitchFamily="2" charset="2"/>
              </a:rPr>
              <a:t>컨테이너로 이미지를 만들면 사람이 개입해서 발생하는 오류를 최소화할 수 있습니다</a:t>
            </a:r>
            <a:r>
              <a:rPr kumimoji="1" lang="en-US" altLang="ko-KR" dirty="0">
                <a:sym typeface="Wingdings" pitchFamily="2" charset="2"/>
              </a:rPr>
              <a:t>.</a:t>
            </a:r>
          </a:p>
          <a:p>
            <a:pPr marL="0" indent="0">
              <a:buNone/>
            </a:pPr>
            <a:endParaRPr kumimoji="1" lang="en-US" altLang="ko-Kore-KR" dirty="0">
              <a:sym typeface="Wingdings" pitchFamily="2" charset="2"/>
            </a:endParaRPr>
          </a:p>
          <a:p>
            <a:pPr marL="0" indent="0">
              <a:buNone/>
            </a:pPr>
            <a:r>
              <a:rPr kumimoji="1" lang="ko-Kore-KR" altLang="en-US" dirty="0"/>
              <a:t>서버</a:t>
            </a:r>
            <a:r>
              <a:rPr kumimoji="1" lang="ko-KR" altLang="en-US" dirty="0"/>
              <a:t> 대수를 늘려야 하는 상황이 오면 사람이 전부 서버를 수작업으로 구축해야 합니다</a:t>
            </a:r>
            <a:r>
              <a:rPr kumimoji="1" lang="en-US" altLang="ko-KR" dirty="0"/>
              <a:t>.</a:t>
            </a:r>
          </a:p>
          <a:p>
            <a:pPr>
              <a:buFont typeface="Wingdings" pitchFamily="2" charset="2"/>
              <a:buChar char="è"/>
            </a:pPr>
            <a:r>
              <a:rPr kumimoji="1" lang="ko-KR" altLang="en-US" dirty="0">
                <a:sym typeface="Wingdings" pitchFamily="2" charset="2"/>
              </a:rPr>
              <a:t>컨테이너로 이미지를 만들면 서버는 컨테이너 런타임과 최소한의 방화벽 설정만 미리 해 놓으면 되므로 </a:t>
            </a:r>
            <a:r>
              <a:rPr kumimoji="1" lang="en-US" altLang="ko-KR" dirty="0">
                <a:sym typeface="Wingdings" pitchFamily="2" charset="2"/>
              </a:rPr>
              <a:t>SYSPREP</a:t>
            </a:r>
            <a:r>
              <a:rPr kumimoji="1" lang="ko-KR" altLang="en-US" dirty="0">
                <a:sym typeface="Wingdings" pitchFamily="2" charset="2"/>
              </a:rPr>
              <a:t> 준비 작업이 훨씬 간단해 집니다</a:t>
            </a:r>
            <a:r>
              <a:rPr kumimoji="1" lang="en-US" altLang="ko-KR" dirty="0">
                <a:sym typeface="Wingdings" pitchFamily="2" charset="2"/>
              </a:rPr>
              <a:t>.</a:t>
            </a:r>
          </a:p>
          <a:p>
            <a:pPr marL="0" indent="0">
              <a:buNone/>
            </a:pPr>
            <a:endParaRPr kumimoji="1" lang="en-US" altLang="ko-Kore-KR" dirty="0"/>
          </a:p>
        </p:txBody>
      </p:sp>
      <p:pic>
        <p:nvPicPr>
          <p:cNvPr id="1026" name="Picture 2" descr="사람, 남자, 벽, 안대이(가) 표시된 사진&#10;&#10;자동 생성된 설명">
            <a:extLst>
              <a:ext uri="{FF2B5EF4-FFF2-40B4-BE49-F238E27FC236}">
                <a16:creationId xmlns:a16="http://schemas.microsoft.com/office/drawing/2014/main" id="{4F89A308-F7E2-C0F3-79C7-30627CCB4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1821176"/>
            <a:ext cx="4821237" cy="321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7C8D5F-676B-DE57-B9D5-4157657B4536}"/>
              </a:ext>
            </a:extLst>
          </p:cNvPr>
          <p:cNvSpPr txBox="1"/>
          <p:nvPr/>
        </p:nvSpPr>
        <p:spPr>
          <a:xfrm>
            <a:off x="127078" y="6311900"/>
            <a:ext cx="7393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</a:rPr>
              <a:t>사진</a:t>
            </a:r>
            <a:r>
              <a:rPr lang="en-US" altLang="ko-KR" dirty="0">
                <a:solidFill>
                  <a:schemeClr val="bg1"/>
                </a:solidFill>
              </a:rPr>
              <a:t>: </a:t>
            </a:r>
            <a:r>
              <a:rPr lang="en" altLang="ko-Kore-KR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ko-KR" altLang="en-US" dirty="0">
                <a:solidFill>
                  <a:schemeClr val="bg1"/>
                </a:solidFill>
              </a:rPr>
              <a:t>의 </a:t>
            </a:r>
            <a:r>
              <a:rPr lang="en" altLang="ko-Kore-K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Usman Yousaf</a:t>
            </a:r>
            <a:r>
              <a:rPr lang="en" altLang="ko-Kore-KR" dirty="0">
                <a:solidFill>
                  <a:schemeClr val="bg1"/>
                </a:solidFill>
              </a:rPr>
              <a:t> </a:t>
            </a:r>
            <a:endParaRPr lang="ko-Kore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88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0B0C46-A65A-5961-4F45-21C072F98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/>
              <a:t>컨테이너가 그렇게 좋다고 하던데</a:t>
            </a:r>
            <a:r>
              <a:rPr kumimoji="1" lang="en-US" altLang="ko-KR" dirty="0"/>
              <a:t>,</a:t>
            </a:r>
            <a:r>
              <a:rPr kumimoji="1" lang="ko-KR" altLang="en-US" dirty="0"/>
              <a:t> 왜</a:t>
            </a:r>
            <a:r>
              <a:rPr kumimoji="1" lang="en-US" altLang="ko-KR" dirty="0"/>
              <a:t>?</a:t>
            </a:r>
            <a:r>
              <a:rPr kumimoji="1" lang="ko-KR" altLang="en-US" dirty="0"/>
              <a:t> </a:t>
            </a:r>
            <a:r>
              <a:rPr kumimoji="1" lang="en-US" altLang="ko-KR" dirty="0"/>
              <a:t>(</a:t>
            </a:r>
            <a:r>
              <a:rPr kumimoji="1" lang="ko-KR" altLang="en-US" dirty="0"/>
              <a:t>계속</a:t>
            </a:r>
            <a:r>
              <a:rPr kumimoji="1" lang="en-US" altLang="ko-KR" dirty="0"/>
              <a:t>)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BEBA8EF-9DC3-E13B-E17F-43FC41942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ko-KR" altLang="en-US" dirty="0"/>
              <a:t>서버에 설치해야 하는 소프트웨어 버전이 달라져도 문제 없습니다</a:t>
            </a:r>
            <a:r>
              <a:rPr kumimoji="1" lang="en-US" altLang="ko-KR" dirty="0"/>
              <a:t>.</a:t>
            </a:r>
          </a:p>
          <a:p>
            <a:pPr>
              <a:buFont typeface="Wingdings" pitchFamily="2" charset="2"/>
              <a:buChar char="è"/>
            </a:pPr>
            <a:r>
              <a:rPr kumimoji="1" lang="ko-KR" altLang="en-US" dirty="0">
                <a:sym typeface="Wingdings" pitchFamily="2" charset="2"/>
              </a:rPr>
              <a:t>서버에 설치해야 하는 소프트웨어 버전이 달라지고</a:t>
            </a:r>
            <a:r>
              <a:rPr kumimoji="1" lang="en-US" altLang="ko-KR" dirty="0">
                <a:sym typeface="Wingdings" pitchFamily="2" charset="2"/>
              </a:rPr>
              <a:t>,</a:t>
            </a:r>
            <a:r>
              <a:rPr kumimoji="1" lang="ko-KR" altLang="en-US" dirty="0">
                <a:sym typeface="Wingdings" pitchFamily="2" charset="2"/>
              </a:rPr>
              <a:t> </a:t>
            </a:r>
            <a:r>
              <a:rPr kumimoji="1" lang="en-US" altLang="ko-KR" dirty="0">
                <a:sym typeface="Wingdings" pitchFamily="2" charset="2"/>
              </a:rPr>
              <a:t>OS </a:t>
            </a:r>
            <a:r>
              <a:rPr kumimoji="1" lang="ko-KR" altLang="en-US" dirty="0">
                <a:sym typeface="Wingdings" pitchFamily="2" charset="2"/>
              </a:rPr>
              <a:t>당 하나의 소프트웨어만 설치해서 쓸 수 있는 상황에서도 여러 인스턴스를 띄울 수 있습니다</a:t>
            </a:r>
            <a:r>
              <a:rPr kumimoji="1" lang="en-US" altLang="ko-KR" dirty="0">
                <a:sym typeface="Wingdings" pitchFamily="2" charset="2"/>
              </a:rPr>
              <a:t>.</a:t>
            </a:r>
          </a:p>
          <a:p>
            <a:pPr marL="0" indent="0">
              <a:buNone/>
            </a:pPr>
            <a:endParaRPr kumimoji="1" lang="en-US" altLang="ko-KR" dirty="0">
              <a:sym typeface="Wingdings" pitchFamily="2" charset="2"/>
            </a:endParaRPr>
          </a:p>
          <a:p>
            <a:pPr marL="0" indent="0">
              <a:buNone/>
            </a:pPr>
            <a:r>
              <a:rPr kumimoji="1" lang="ko-KR" altLang="en-US" dirty="0">
                <a:sym typeface="Wingdings" pitchFamily="2" charset="2"/>
              </a:rPr>
              <a:t>언제 어디서든 똑같은 서버 프로그램을 똑같이 띄울 수 있습니다</a:t>
            </a:r>
            <a:r>
              <a:rPr kumimoji="1" lang="en-US" altLang="ko-KR" dirty="0">
                <a:sym typeface="Wingdings" pitchFamily="2" charset="2"/>
              </a:rPr>
              <a:t>.</a:t>
            </a:r>
          </a:p>
          <a:p>
            <a:pPr>
              <a:buFont typeface="Wingdings" pitchFamily="2" charset="2"/>
              <a:buChar char="è"/>
            </a:pPr>
            <a:r>
              <a:rPr kumimoji="1" lang="ko-KR" altLang="en-US" dirty="0">
                <a:sym typeface="Wingdings" pitchFamily="2" charset="2"/>
              </a:rPr>
              <a:t>내 컴퓨터에서 잘 동작하기 때문에</a:t>
            </a:r>
            <a:r>
              <a:rPr kumimoji="1" lang="en-US" altLang="ko-KR" dirty="0">
                <a:sym typeface="Wingdings" pitchFamily="2" charset="2"/>
              </a:rPr>
              <a:t>,</a:t>
            </a:r>
            <a:r>
              <a:rPr kumimoji="1" lang="ko-KR" altLang="en-US" dirty="0">
                <a:sym typeface="Wingdings" pitchFamily="2" charset="2"/>
              </a:rPr>
              <a:t> 서버 컴퓨터에서도 잘 동작할 수 있게 만드는 것이 가능합니다</a:t>
            </a:r>
            <a:r>
              <a:rPr kumimoji="1" lang="en-US" altLang="ko-KR" dirty="0">
                <a:sym typeface="Wingdings" pitchFamily="2" charset="2"/>
              </a:rPr>
              <a:t>.</a:t>
            </a:r>
          </a:p>
          <a:p>
            <a:pPr marL="0" indent="0">
              <a:buNone/>
            </a:pPr>
            <a:endParaRPr kumimoji="1" lang="en-US" altLang="ko-Kore-KR" dirty="0"/>
          </a:p>
        </p:txBody>
      </p:sp>
    </p:spTree>
    <p:extLst>
      <p:ext uri="{BB962C8B-B14F-4D97-AF65-F5344CB8AC3E}">
        <p14:creationId xmlns:p14="http://schemas.microsoft.com/office/powerpoint/2010/main" val="2554268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666842E-C19F-000E-2224-A35B809B9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전통적인 윈도우 서버 애플리케이션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4E1F92B4-B44E-2F55-1B24-0DFEEAD1311D}"/>
              </a:ext>
            </a:extLst>
          </p:cNvPr>
          <p:cNvGrpSpPr/>
          <p:nvPr/>
        </p:nvGrpSpPr>
        <p:grpSpPr>
          <a:xfrm>
            <a:off x="716372" y="2099220"/>
            <a:ext cx="10759256" cy="4175645"/>
            <a:chOff x="1133419" y="2099220"/>
            <a:chExt cx="10759256" cy="41756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96FD9DC3-2091-40B0-6400-4BB7BD73882D}"/>
                </a:ext>
              </a:extLst>
            </p:cNvPr>
            <p:cNvSpPr/>
            <p:nvPr/>
          </p:nvSpPr>
          <p:spPr>
            <a:xfrm>
              <a:off x="1133419" y="2099220"/>
              <a:ext cx="10759256" cy="4175645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서버 컴퓨터</a:t>
              </a:r>
              <a:endParaRPr lang="en-US" altLang="ko-KR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1DB8C544-7C97-33CC-A53F-F9447B70006D}"/>
                </a:ext>
              </a:extLst>
            </p:cNvPr>
            <p:cNvSpPr/>
            <p:nvPr/>
          </p:nvSpPr>
          <p:spPr>
            <a:xfrm>
              <a:off x="3487862" y="4008028"/>
              <a:ext cx="1806898" cy="750137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/>
                <a:t>웹 서버</a:t>
              </a:r>
              <a:endParaRPr lang="en-US" altLang="ko-KR" dirty="0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9AF31A62-7693-AA5D-DB10-16B339367D99}"/>
                </a:ext>
              </a:extLst>
            </p:cNvPr>
            <p:cNvSpPr/>
            <p:nvPr/>
          </p:nvSpPr>
          <p:spPr>
            <a:xfrm>
              <a:off x="5524728" y="4008028"/>
              <a:ext cx="3987950" cy="750137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/>
                <a:t>애플리케이션 서버</a:t>
              </a:r>
              <a:endParaRPr lang="en-US" altLang="ko-KR" dirty="0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646F2E7A-632F-5BB3-91F1-F80CA9DE6275}"/>
                </a:ext>
              </a:extLst>
            </p:cNvPr>
            <p:cNvSpPr/>
            <p:nvPr/>
          </p:nvSpPr>
          <p:spPr>
            <a:xfrm>
              <a:off x="9762727" y="4008028"/>
              <a:ext cx="1806898" cy="750137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/>
                <a:t>데이터베이스</a:t>
              </a:r>
              <a:endParaRPr lang="en-US" altLang="ko-KR" dirty="0"/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CDBEA02B-20D7-2244-AEC9-8049D3DF72F8}"/>
                </a:ext>
              </a:extLst>
            </p:cNvPr>
            <p:cNvSpPr/>
            <p:nvPr/>
          </p:nvSpPr>
          <p:spPr>
            <a:xfrm>
              <a:off x="5524730" y="4960756"/>
              <a:ext cx="1806898" cy="750137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/>
                <a:t>세션 서버</a:t>
              </a:r>
              <a:endParaRPr lang="en-US" altLang="ko-KR" dirty="0"/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FC7959DD-3C23-DF62-11AA-EDF3A3C3BBA1}"/>
                </a:ext>
              </a:extLst>
            </p:cNvPr>
            <p:cNvSpPr/>
            <p:nvPr/>
          </p:nvSpPr>
          <p:spPr>
            <a:xfrm>
              <a:off x="7705780" y="4960756"/>
              <a:ext cx="1806898" cy="750137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/>
                <a:t>캐시 서버</a:t>
              </a:r>
              <a:endParaRPr lang="en-US" altLang="ko-KR" dirty="0"/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A887CDBB-FF98-C302-B1EA-2BF3EF3863B7}"/>
                </a:ext>
              </a:extLst>
            </p:cNvPr>
            <p:cNvSpPr/>
            <p:nvPr/>
          </p:nvSpPr>
          <p:spPr>
            <a:xfrm>
              <a:off x="5524730" y="2517705"/>
              <a:ext cx="3810913" cy="757638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/>
                <a:t>프론트엔드</a:t>
              </a:r>
              <a:r>
                <a:rPr lang="ko-KR" altLang="en-US" dirty="0"/>
                <a:t> </a:t>
              </a:r>
              <a:r>
                <a:rPr lang="en-US" altLang="ko-KR" dirty="0"/>
                <a:t>+ </a:t>
              </a:r>
              <a:r>
                <a:rPr lang="ko-KR" altLang="en-US" dirty="0" err="1"/>
                <a:t>백엔드</a:t>
              </a:r>
              <a:endParaRPr lang="en-US" altLang="ko-KR" dirty="0"/>
            </a:p>
          </p:txBody>
        </p:sp>
        <p:sp>
          <p:nvSpPr>
            <p:cNvPr id="36" name="오른쪽 중괄호 35">
              <a:extLst>
                <a:ext uri="{FF2B5EF4-FFF2-40B4-BE49-F238E27FC236}">
                  <a16:creationId xmlns:a16="http://schemas.microsoft.com/office/drawing/2014/main" id="{6CA2E124-3CE2-671F-4D1E-06D240DCA194}"/>
                </a:ext>
              </a:extLst>
            </p:cNvPr>
            <p:cNvSpPr/>
            <p:nvPr/>
          </p:nvSpPr>
          <p:spPr>
            <a:xfrm rot="5400000">
              <a:off x="7313375" y="1813287"/>
              <a:ext cx="432561" cy="3863842"/>
            </a:xfrm>
            <a:prstGeom prst="rightBrac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3CC89072-075A-68EB-2B67-88937E78C34C}"/>
                </a:ext>
              </a:extLst>
            </p:cNvPr>
            <p:cNvSpPr/>
            <p:nvPr/>
          </p:nvSpPr>
          <p:spPr>
            <a:xfrm>
              <a:off x="5597734" y="2611136"/>
              <a:ext cx="3810913" cy="757638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/>
                <a:t>프론트엔드</a:t>
              </a:r>
              <a:r>
                <a:rPr lang="ko-KR" altLang="en-US" dirty="0"/>
                <a:t> </a:t>
              </a:r>
              <a:r>
                <a:rPr lang="en-US" altLang="ko-KR" dirty="0"/>
                <a:t>+ </a:t>
              </a:r>
              <a:r>
                <a:rPr lang="ko-KR" altLang="en-US" dirty="0" err="1"/>
                <a:t>백엔드</a:t>
              </a:r>
              <a:endParaRPr lang="en-US" altLang="ko-KR" dirty="0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1F388E56-9C8A-0FCF-69FF-023443806D46}"/>
                </a:ext>
              </a:extLst>
            </p:cNvPr>
            <p:cNvSpPr/>
            <p:nvPr/>
          </p:nvSpPr>
          <p:spPr>
            <a:xfrm>
              <a:off x="5701765" y="2693423"/>
              <a:ext cx="3810913" cy="757638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/>
                <a:t>프론트엔드</a:t>
              </a:r>
              <a:r>
                <a:rPr lang="ko-KR" altLang="en-US" dirty="0"/>
                <a:t> </a:t>
              </a:r>
              <a:r>
                <a:rPr lang="en-US" altLang="ko-KR" dirty="0"/>
                <a:t>+ </a:t>
              </a:r>
              <a:r>
                <a:rPr lang="ko-KR" altLang="en-US" dirty="0" err="1"/>
                <a:t>백엔드</a:t>
              </a:r>
              <a:endParaRPr lang="en-US" altLang="ko-KR" dirty="0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A4BD8D4B-BFC3-2171-9B6C-4A71A4AF3315}"/>
                </a:ext>
              </a:extLst>
            </p:cNvPr>
            <p:cNvSpPr/>
            <p:nvPr/>
          </p:nvSpPr>
          <p:spPr>
            <a:xfrm>
              <a:off x="1450996" y="4008028"/>
              <a:ext cx="1806898" cy="750137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/>
                <a:t>방화벽</a:t>
              </a:r>
              <a:endParaRPr lang="en-US" altLang="ko-KR" dirty="0"/>
            </a:p>
          </p:txBody>
        </p:sp>
      </p:grpSp>
    </p:spTree>
    <p:extLst>
      <p:ext uri="{BB962C8B-B14F-4D97-AF65-F5344CB8AC3E}">
        <p14:creationId xmlns:p14="http://schemas.microsoft.com/office/powerpoint/2010/main" val="3357851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EF6845-9150-BC7D-426C-431351426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기존 방식은 무엇이 문제인가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0F96911-5045-9A50-5CA1-7F476B44F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82093" cy="435133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ko-KR" altLang="en-US" sz="2800" dirty="0">
                <a:sym typeface="Wingdings" panose="05000000000000000000" pitchFamily="2" charset="2"/>
              </a:rPr>
              <a:t>프로그램</a:t>
            </a:r>
            <a:r>
              <a:rPr lang="en-US" altLang="ko-KR" sz="2800" dirty="0">
                <a:sym typeface="Wingdings" panose="05000000000000000000" pitchFamily="2" charset="2"/>
              </a:rPr>
              <a:t>,</a:t>
            </a:r>
            <a:r>
              <a:rPr lang="ko-KR" altLang="en-US" sz="2800" dirty="0">
                <a:sym typeface="Wingdings" panose="05000000000000000000" pitchFamily="2" charset="2"/>
              </a:rPr>
              <a:t> 웹 사이트</a:t>
            </a:r>
            <a:r>
              <a:rPr lang="en-US" altLang="ko-KR" sz="2800" dirty="0">
                <a:sym typeface="Wingdings" panose="05000000000000000000" pitchFamily="2" charset="2"/>
              </a:rPr>
              <a:t>,</a:t>
            </a:r>
            <a:r>
              <a:rPr lang="ko-KR" altLang="en-US" sz="2800" dirty="0">
                <a:sym typeface="Wingdings" panose="05000000000000000000" pitchFamily="2" charset="2"/>
              </a:rPr>
              <a:t> 서비스를 띄우는데 연관된 요소가 많아 문제</a:t>
            </a:r>
            <a:endParaRPr lang="en-US" altLang="ko-KR" sz="2800" dirty="0">
              <a:sym typeface="Wingdings" panose="05000000000000000000" pitchFamily="2" charset="2"/>
            </a:endParaRPr>
          </a:p>
          <a:p>
            <a:pPr lvl="1">
              <a:lnSpc>
                <a:spcPct val="110000"/>
              </a:lnSpc>
            </a:pPr>
            <a:r>
              <a:rPr lang="ko-KR" altLang="en-US" sz="2000" dirty="0">
                <a:sym typeface="Wingdings" panose="05000000000000000000" pitchFamily="2" charset="2"/>
              </a:rPr>
              <a:t>시스템</a:t>
            </a:r>
            <a:r>
              <a:rPr lang="en-US" altLang="ko-KR" sz="2000" dirty="0">
                <a:sym typeface="Wingdings" panose="05000000000000000000" pitchFamily="2" charset="2"/>
              </a:rPr>
              <a:t>, </a:t>
            </a:r>
            <a:r>
              <a:rPr lang="ko-KR" altLang="en-US" sz="2000" dirty="0">
                <a:sym typeface="Wingdings" panose="05000000000000000000" pitchFamily="2" charset="2"/>
              </a:rPr>
              <a:t>프레임워크</a:t>
            </a:r>
            <a:r>
              <a:rPr lang="en-US" altLang="ko-KR" sz="2000" dirty="0">
                <a:sym typeface="Wingdings" panose="05000000000000000000" pitchFamily="2" charset="2"/>
              </a:rPr>
              <a:t>, </a:t>
            </a:r>
            <a:r>
              <a:rPr lang="ko-KR" altLang="en-US" sz="2000" dirty="0">
                <a:sym typeface="Wingdings" panose="05000000000000000000" pitchFamily="2" charset="2"/>
              </a:rPr>
              <a:t>운영 체제에 수정 사항이 발생할 경우 다운 타임 증가</a:t>
            </a:r>
            <a:endParaRPr lang="en-US" altLang="ko-KR" sz="2000" dirty="0">
              <a:sym typeface="Wingdings" panose="05000000000000000000" pitchFamily="2" charset="2"/>
            </a:endParaRPr>
          </a:p>
          <a:p>
            <a:pPr lvl="1">
              <a:lnSpc>
                <a:spcPct val="110000"/>
              </a:lnSpc>
            </a:pPr>
            <a:r>
              <a:rPr lang="ko-KR" altLang="en-US" sz="2000" dirty="0">
                <a:sym typeface="Wingdings" panose="05000000000000000000" pitchFamily="2" charset="2"/>
              </a:rPr>
              <a:t>중단 시간을 최소화하면서 확장성을 만들기 어려움</a:t>
            </a:r>
            <a:endParaRPr lang="en-US" altLang="ko-KR" sz="2000" dirty="0">
              <a:sym typeface="Wingdings" panose="05000000000000000000" pitchFamily="2" charset="2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altLang="ko-KR" sz="2000" dirty="0">
              <a:sym typeface="Wingdings" panose="05000000000000000000" pitchFamily="2" charset="2"/>
            </a:endParaRPr>
          </a:p>
          <a:p>
            <a:pPr>
              <a:lnSpc>
                <a:spcPct val="110000"/>
              </a:lnSpc>
            </a:pPr>
            <a:r>
              <a:rPr lang="ko-KR" altLang="en-US" sz="2800" dirty="0">
                <a:sym typeface="Wingdings" panose="05000000000000000000" pitchFamily="2" charset="2"/>
              </a:rPr>
              <a:t>새로운 구성 요소를 추가하기 어려움</a:t>
            </a:r>
            <a:endParaRPr lang="en-US" altLang="ko-KR" sz="2800" dirty="0">
              <a:sym typeface="Wingdings" panose="05000000000000000000" pitchFamily="2" charset="2"/>
            </a:endParaRPr>
          </a:p>
          <a:p>
            <a:pPr lvl="1">
              <a:lnSpc>
                <a:spcPct val="110000"/>
              </a:lnSpc>
            </a:pPr>
            <a:r>
              <a:rPr lang="ko-KR" altLang="en-US" sz="2000" dirty="0">
                <a:sym typeface="Wingdings" panose="05000000000000000000" pitchFamily="2" charset="2"/>
              </a:rPr>
              <a:t>데이터베이스에 대한 접근 제어를 세밀하게 관리해야 함</a:t>
            </a:r>
            <a:endParaRPr lang="en-US" altLang="ko-KR" sz="2000" dirty="0">
              <a:sym typeface="Wingdings" panose="05000000000000000000" pitchFamily="2" charset="2"/>
            </a:endParaRPr>
          </a:p>
          <a:p>
            <a:pPr lvl="1">
              <a:lnSpc>
                <a:spcPct val="110000"/>
              </a:lnSpc>
            </a:pPr>
            <a:r>
              <a:rPr lang="ko-KR" altLang="en-US" sz="2000" dirty="0">
                <a:sym typeface="Wingdings" panose="05000000000000000000" pitchFamily="2" charset="2"/>
              </a:rPr>
              <a:t>궁극적으로 데이터베이스에 가해지는 부담이 커지게 됨</a:t>
            </a:r>
            <a:endParaRPr lang="en-US" altLang="ko-KR" sz="2000" dirty="0">
              <a:sym typeface="Wingdings" panose="05000000000000000000" pitchFamily="2" charset="2"/>
            </a:endParaRPr>
          </a:p>
          <a:p>
            <a:pPr lvl="1">
              <a:lnSpc>
                <a:spcPct val="110000"/>
              </a:lnSpc>
            </a:pPr>
            <a:r>
              <a:rPr lang="ko-KR" altLang="en-US" sz="2000" dirty="0">
                <a:sym typeface="Wingdings" panose="05000000000000000000" pitchFamily="2" charset="2"/>
              </a:rPr>
              <a:t>구성 요소 추가 개발</a:t>
            </a:r>
            <a:r>
              <a:rPr lang="en-US" altLang="ko-KR" sz="2000" dirty="0">
                <a:sym typeface="Wingdings" panose="05000000000000000000" pitchFamily="2" charset="2"/>
              </a:rPr>
              <a:t>, </a:t>
            </a:r>
            <a:r>
              <a:rPr lang="ko-KR" altLang="en-US" sz="2000" dirty="0">
                <a:sym typeface="Wingdings" panose="05000000000000000000" pitchFamily="2" charset="2"/>
              </a:rPr>
              <a:t>사양 변경 시 개발 비용이 커지게 됨</a:t>
            </a:r>
            <a:endParaRPr lang="en-US" altLang="ko-KR" sz="2000" dirty="0">
              <a:sym typeface="Wingdings" panose="05000000000000000000" pitchFamily="2" charset="2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9062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AAAC28-7F8B-CA1E-4395-9B84FEE0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컨테이너를 쓰면 </a:t>
            </a:r>
            <a:r>
              <a:rPr lang="ko-KR" altLang="en-US" dirty="0" err="1"/>
              <a:t>좋은점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B082BC2-18B2-18AF-379C-EDE965AEA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1800" dirty="0"/>
              <a:t>시스템</a:t>
            </a:r>
            <a:r>
              <a:rPr lang="en-US" altLang="ko-KR" sz="1800" dirty="0"/>
              <a:t>, OS </a:t>
            </a:r>
            <a:r>
              <a:rPr lang="ko-KR" altLang="en-US" sz="1800" dirty="0"/>
              <a:t>형상 관리의 부담 없이 컨테이너에 실행에 필요한 모든 요소 적재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컨테이너 이미지 제작 과정이 스크립트로 구현되어 형상 관리 가능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만들어진 컨테이너 이미지는 </a:t>
            </a:r>
            <a:r>
              <a:rPr lang="ko-KR" altLang="en-US" sz="1800" b="1" dirty="0"/>
              <a:t>내부</a:t>
            </a:r>
            <a:r>
              <a:rPr lang="en-US" altLang="ko-KR" sz="1800" b="1" dirty="0"/>
              <a:t>/</a:t>
            </a:r>
            <a:r>
              <a:rPr lang="ko-KR" altLang="en-US" sz="1800" b="1" dirty="0"/>
              <a:t>외부 레지스트리를 통해 여러 배포처로 쉽게 공유 가능</a:t>
            </a:r>
            <a:endParaRPr lang="en-US" altLang="ko-KR" sz="1800" b="1" dirty="0"/>
          </a:p>
          <a:p>
            <a:endParaRPr lang="en-US" altLang="ko-KR" sz="1800" dirty="0"/>
          </a:p>
          <a:p>
            <a:r>
              <a:rPr lang="ko-KR" altLang="en-US" sz="1800" dirty="0"/>
              <a:t>개발자가 제작한 이미지를 실제 운영 환경으로 그대로 전달 가능 </a:t>
            </a:r>
            <a:r>
              <a:rPr lang="en-US" altLang="ko-KR" sz="1800" dirty="0"/>
              <a:t>(</a:t>
            </a:r>
            <a:r>
              <a:rPr lang="ko-KR" altLang="en-US" sz="1800" dirty="0"/>
              <a:t>애플리케이션 수준의 설치 오류</a:t>
            </a:r>
            <a:r>
              <a:rPr lang="en-US" altLang="ko-KR" sz="1800" dirty="0"/>
              <a:t>, </a:t>
            </a:r>
            <a:r>
              <a:rPr lang="ko-KR" altLang="en-US" sz="1800" dirty="0"/>
              <a:t>구성 오류</a:t>
            </a:r>
            <a:r>
              <a:rPr lang="en-US" altLang="ko-KR" sz="1800" dirty="0"/>
              <a:t>, </a:t>
            </a:r>
            <a:r>
              <a:rPr lang="ko-KR" altLang="en-US" sz="1800" dirty="0"/>
              <a:t>종속성 관련 오류를 완전히 제거</a:t>
            </a:r>
            <a:r>
              <a:rPr lang="en-US" altLang="ko-KR" sz="1800" dirty="0"/>
              <a:t>)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3310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11491D-09E9-E3D7-CA70-7D213628A2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/>
              <a:t>윈도우 컨테이너 개발 이해하기</a:t>
            </a:r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91019BAE-CCA0-E97D-3EFF-62DAA804C1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/>
              <a:t>리눅스에서 </a:t>
            </a:r>
            <a:r>
              <a:rPr lang="ko-KR" altLang="en-US" dirty="0" err="1"/>
              <a:t>도커로</a:t>
            </a:r>
            <a:r>
              <a:rPr lang="ko-KR" altLang="en-US" dirty="0"/>
              <a:t> 개발하는 방법을 이해하는 것과 똑같아요</a:t>
            </a:r>
          </a:p>
        </p:txBody>
      </p:sp>
    </p:spTree>
    <p:extLst>
      <p:ext uri="{BB962C8B-B14F-4D97-AF65-F5344CB8AC3E}">
        <p14:creationId xmlns:p14="http://schemas.microsoft.com/office/powerpoint/2010/main" val="3919629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icrosoft GothicNeo">
      <a:majorFont>
        <a:latin typeface="Microsoft GothicNeo"/>
        <a:ea typeface="Microsoft GothicNeo"/>
        <a:cs typeface="Microsoft GothicNeo"/>
      </a:majorFont>
      <a:minorFont>
        <a:latin typeface="Microsoft GothicNeo"/>
        <a:ea typeface="Microsoft GothicNeo"/>
        <a:cs typeface="Microsoft GothicNe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2081</TotalTime>
  <Words>2438</Words>
  <Application>Microsoft Macintosh PowerPoint</Application>
  <PresentationFormat>와이드스크린</PresentationFormat>
  <Paragraphs>276</Paragraphs>
  <Slides>39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39</vt:i4>
      </vt:variant>
    </vt:vector>
  </HeadingPairs>
  <TitlesOfParts>
    <vt:vector size="54" baseType="lpstr">
      <vt:lpstr>Open Sans Light</vt:lpstr>
      <vt:lpstr>D2Coding</vt:lpstr>
      <vt:lpstr>Calibri</vt:lpstr>
      <vt:lpstr>Wingdings</vt:lpstr>
      <vt:lpstr>Microsoft GothicNeo</vt:lpstr>
      <vt:lpstr>Consolas</vt:lpstr>
      <vt:lpstr>Open Sans</vt:lpstr>
      <vt:lpstr>NanumGothic</vt:lpstr>
      <vt:lpstr>NANUMGOTHIC EXTRABOLD</vt:lpstr>
      <vt:lpstr>Lucida Sans Typewriter</vt:lpstr>
      <vt:lpstr>Arial</vt:lpstr>
      <vt:lpstr>Office Theme</vt:lpstr>
      <vt:lpstr>2_Office Theme</vt:lpstr>
      <vt:lpstr>1_Office Theme</vt:lpstr>
      <vt:lpstr>3_Office Theme</vt:lpstr>
      <vt:lpstr>PowerPoint 프레젠테이션</vt:lpstr>
      <vt:lpstr>왜 윈도우 컨테이너를 사용하는가</vt:lpstr>
      <vt:lpstr>시작하기 앞서</vt:lpstr>
      <vt:lpstr>컨테이너가 그렇게 좋다고 하던데, 왜?</vt:lpstr>
      <vt:lpstr>컨테이너가 그렇게 좋다고 하던데, 왜? (계속)</vt:lpstr>
      <vt:lpstr>전통적인 윈도우 서버 애플리케이션</vt:lpstr>
      <vt:lpstr>기존 방식은 무엇이 문제인가?</vt:lpstr>
      <vt:lpstr>컨테이너를 쓰면 좋은점</vt:lpstr>
      <vt:lpstr>윈도우 컨테이너 개발 이해하기</vt:lpstr>
      <vt:lpstr>윈도우 컨테이너 체크리스트 (블랙리스트)</vt:lpstr>
      <vt:lpstr>그래서 어떤 애플리케이션을 주로 컨테이너로 만드나요?</vt:lpstr>
      <vt:lpstr>컨테이너 이미지의 구조</vt:lpstr>
      <vt:lpstr>도커 파일 예시</vt:lpstr>
      <vt:lpstr>무료 윈도우 컨테이너 개발 환경 만들기</vt:lpstr>
      <vt:lpstr>무엇이 필요한가</vt:lpstr>
      <vt:lpstr>도커 데스크톱을 쓰면 되지 않나요?</vt:lpstr>
      <vt:lpstr>도커 데스크톱 vs. 도커 엔진</vt:lpstr>
      <vt:lpstr>먼저 할 일</vt:lpstr>
      <vt:lpstr>도커 엔진을 직접 Windows 11 PC에 설치하는 방법</vt:lpstr>
      <vt:lpstr>도커 엔진을 직접 Windows 11 PC에 설치하는 방법 (계속)</vt:lpstr>
      <vt:lpstr>도커 엔진을 직접 Windows 11 PC에 설치하는 방법 (계속)</vt:lpstr>
      <vt:lpstr>도커 엔진 테스트해보기</vt:lpstr>
      <vt:lpstr>ASP.NET 웹 폼을 컨테이너에서 띄우기</vt:lpstr>
      <vt:lpstr>IIS 컨테이너에서 정말 아쉬운 부분</vt:lpstr>
      <vt:lpstr>간단한 ASP.NET 웹 폼 사이트 컨테이너로 변환하기</vt:lpstr>
      <vt:lpstr>간단한 ASP.NET 웹 폼 사이트 컨테이너로 변환하기 (계속)</vt:lpstr>
      <vt:lpstr>간단한 ASP.NET 웹 폼 사이트 컨테이너로 변환하기 (계속)</vt:lpstr>
      <vt:lpstr>PowerPoint 프레젠테이션</vt:lpstr>
      <vt:lpstr>IIS 컨테이너와 XSP 컨테이너 STDOUT 비교 </vt:lpstr>
      <vt:lpstr>믿을 수 있는 컨테이너 레지스트리 사용하기</vt:lpstr>
      <vt:lpstr>Azure ACR에 이미지를 저장하고 불러오기</vt:lpstr>
      <vt:lpstr>Azure ACR에 이미지를 저장하고 불러오기 (계속)</vt:lpstr>
      <vt:lpstr>Azure ACR에 이미지를 저장하고 불러오기 (계속)</vt:lpstr>
      <vt:lpstr>더 고민해볼 부분</vt:lpstr>
      <vt:lpstr>더 나은 시스템 만들기</vt:lpstr>
      <vt:lpstr>Azure Web Apps와 컨테이너</vt:lpstr>
      <vt:lpstr>XSP for Windows Container 오픈 소스 프로젝트</vt:lpstr>
      <vt:lpstr>더 많은 자료가 필요하신가요?</vt:lpstr>
      <vt:lpstr>고맙습니다!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Dickey (Kforce)</dc:creator>
  <cp:lastModifiedBy>남 정현</cp:lastModifiedBy>
  <cp:revision>28</cp:revision>
  <dcterms:created xsi:type="dcterms:W3CDTF">2022-10-11T15:09:05Z</dcterms:created>
  <dcterms:modified xsi:type="dcterms:W3CDTF">2023-01-20T03:49:37Z</dcterms:modified>
</cp:coreProperties>
</file>